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80" r:id="rId5"/>
    <p:sldId id="281" r:id="rId6"/>
    <p:sldId id="283" r:id="rId7"/>
    <p:sldId id="275" r:id="rId8"/>
    <p:sldId id="284" r:id="rId9"/>
    <p:sldId id="285" r:id="rId10"/>
    <p:sldId id="267" r:id="rId11"/>
    <p:sldId id="273" r:id="rId12"/>
    <p:sldId id="278" r:id="rId13"/>
  </p:sldIdLst>
  <p:sldSz cx="12192000" cy="6858000"/>
  <p:notesSz cx="6881813" cy="92964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E3F86-2C20-4585-B735-9E2B97B0C7D7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5F315EF3-614D-4507-85B8-83752697957B}">
      <dgm:prSet phldrT="[Text]" custT="1"/>
      <dgm:spPr/>
      <dgm:t>
        <a:bodyPr/>
        <a:lstStyle/>
        <a:p>
          <a:r>
            <a:rPr lang="en-US" sz="1800" dirty="0" err="1"/>
            <a:t>Programas</a:t>
          </a:r>
          <a:r>
            <a:rPr lang="en-US" sz="1800" dirty="0"/>
            <a:t> de Reciclaje Municipal, Sector Privado y </a:t>
          </a:r>
          <a:r>
            <a:rPr lang="en-US" sz="1800" dirty="0" err="1"/>
            <a:t>Agencias</a:t>
          </a:r>
          <a:r>
            <a:rPr lang="en-US" sz="1800" dirty="0"/>
            <a:t> </a:t>
          </a:r>
          <a:r>
            <a:rPr lang="en-US" sz="1800" dirty="0" err="1"/>
            <a:t>Gubernamentales</a:t>
          </a:r>
          <a:endParaRPr lang="en-PR" sz="1800" dirty="0"/>
        </a:p>
      </dgm:t>
    </dgm:pt>
    <dgm:pt modelId="{3BE1BA99-442C-4842-83CB-0376715338EE}" type="parTrans" cxnId="{234224C7-AB8F-4C54-A3E8-34740995EB26}">
      <dgm:prSet/>
      <dgm:spPr/>
      <dgm:t>
        <a:bodyPr/>
        <a:lstStyle/>
        <a:p>
          <a:endParaRPr lang="en-PR"/>
        </a:p>
      </dgm:t>
    </dgm:pt>
    <dgm:pt modelId="{B4B61363-5342-49FE-8853-DE9E7FFD4E3D}" type="sibTrans" cxnId="{234224C7-AB8F-4C54-A3E8-34740995EB26}">
      <dgm:prSet/>
      <dgm:spPr/>
      <dgm:t>
        <a:bodyPr/>
        <a:lstStyle/>
        <a:p>
          <a:endParaRPr lang="en-PR"/>
        </a:p>
      </dgm:t>
    </dgm:pt>
    <dgm:pt modelId="{1718A641-84AB-4B55-AD3B-FF81E383459B}">
      <dgm:prSet phldrT="[Text]" custT="1"/>
      <dgm:spPr/>
      <dgm:t>
        <a:bodyPr/>
        <a:lstStyle/>
        <a:p>
          <a:r>
            <a:rPr lang="en-US" sz="1600" dirty="0" err="1"/>
            <a:t>Centros</a:t>
          </a:r>
          <a:r>
            <a:rPr lang="en-US" sz="1600" dirty="0"/>
            <a:t> de </a:t>
          </a:r>
          <a:r>
            <a:rPr lang="en-US" sz="1600" dirty="0" err="1"/>
            <a:t>Recuperación</a:t>
          </a:r>
          <a:r>
            <a:rPr lang="en-US" sz="1600" dirty="0"/>
            <a:t> y </a:t>
          </a:r>
          <a:r>
            <a:rPr lang="en-US" sz="1600" dirty="0" err="1"/>
            <a:t>Procesamiento</a:t>
          </a:r>
          <a:r>
            <a:rPr lang="en-US" sz="1600" dirty="0"/>
            <a:t> de Material </a:t>
          </a:r>
          <a:r>
            <a:rPr lang="en-US" sz="1600" dirty="0" err="1"/>
            <a:t>Reciclable</a:t>
          </a:r>
          <a:endParaRPr lang="en-PR" sz="1600" dirty="0"/>
        </a:p>
      </dgm:t>
    </dgm:pt>
    <dgm:pt modelId="{6E078EA5-4550-4E18-BE1D-DDB09ED6B15D}" type="parTrans" cxnId="{82A40743-F3E1-4059-A083-0D99C51E2133}">
      <dgm:prSet/>
      <dgm:spPr/>
      <dgm:t>
        <a:bodyPr/>
        <a:lstStyle/>
        <a:p>
          <a:endParaRPr lang="en-PR"/>
        </a:p>
      </dgm:t>
    </dgm:pt>
    <dgm:pt modelId="{E887D78D-29D6-4096-B82D-3E26D9C845BB}" type="sibTrans" cxnId="{82A40743-F3E1-4059-A083-0D99C51E2133}">
      <dgm:prSet/>
      <dgm:spPr/>
      <dgm:t>
        <a:bodyPr/>
        <a:lstStyle/>
        <a:p>
          <a:endParaRPr lang="en-PR"/>
        </a:p>
      </dgm:t>
    </dgm:pt>
    <dgm:pt modelId="{31816962-96C6-4428-8747-726D47121830}" type="pres">
      <dgm:prSet presAssocID="{10BE3F86-2C20-4585-B735-9E2B97B0C7D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2B4D26-9831-49E8-9108-B1B93E112AC4}" type="pres">
      <dgm:prSet presAssocID="{5F315EF3-614D-4507-85B8-83752697957B}" presName="gear1" presStyleLbl="node1" presStyleIdx="0" presStyleCnt="2" custLinFactNeighborX="6842" custLinFactNeighborY="-1952">
        <dgm:presLayoutVars>
          <dgm:chMax val="1"/>
          <dgm:bulletEnabled val="1"/>
        </dgm:presLayoutVars>
      </dgm:prSet>
      <dgm:spPr/>
    </dgm:pt>
    <dgm:pt modelId="{BE6C21C9-53CF-40BD-9B55-E9D34CD8D7A9}" type="pres">
      <dgm:prSet presAssocID="{5F315EF3-614D-4507-85B8-83752697957B}" presName="gear1srcNode" presStyleLbl="node1" presStyleIdx="0" presStyleCnt="2"/>
      <dgm:spPr/>
    </dgm:pt>
    <dgm:pt modelId="{3F8DC101-95DA-46D7-ADA0-CEC283165166}" type="pres">
      <dgm:prSet presAssocID="{5F315EF3-614D-4507-85B8-83752697957B}" presName="gear1dstNode" presStyleLbl="node1" presStyleIdx="0" presStyleCnt="2"/>
      <dgm:spPr/>
    </dgm:pt>
    <dgm:pt modelId="{E7C71B18-0736-4431-A326-54BB2300F7F3}" type="pres">
      <dgm:prSet presAssocID="{1718A641-84AB-4B55-AD3B-FF81E383459B}" presName="gear2" presStyleLbl="node1" presStyleIdx="1" presStyleCnt="2" custScaleX="112860" custScaleY="105486" custLinFactNeighborX="5519" custLinFactNeighborY="-5959">
        <dgm:presLayoutVars>
          <dgm:chMax val="1"/>
          <dgm:bulletEnabled val="1"/>
        </dgm:presLayoutVars>
      </dgm:prSet>
      <dgm:spPr/>
    </dgm:pt>
    <dgm:pt modelId="{501BCB3F-C44E-4AA7-AD72-7FD6C6930657}" type="pres">
      <dgm:prSet presAssocID="{1718A641-84AB-4B55-AD3B-FF81E383459B}" presName="gear2srcNode" presStyleLbl="node1" presStyleIdx="1" presStyleCnt="2"/>
      <dgm:spPr/>
    </dgm:pt>
    <dgm:pt modelId="{61657F0C-ACC0-4C74-A349-183B1238A9C1}" type="pres">
      <dgm:prSet presAssocID="{1718A641-84AB-4B55-AD3B-FF81E383459B}" presName="gear2dstNode" presStyleLbl="node1" presStyleIdx="1" presStyleCnt="2"/>
      <dgm:spPr/>
    </dgm:pt>
    <dgm:pt modelId="{46010425-0B67-4311-BC1B-2B83B2ECB0AB}" type="pres">
      <dgm:prSet presAssocID="{B4B61363-5342-49FE-8853-DE9E7FFD4E3D}" presName="connector1" presStyleLbl="sibTrans2D1" presStyleIdx="0" presStyleCnt="2" custLinFactNeighborX="2557" custLinFactNeighborY="1790"/>
      <dgm:spPr/>
    </dgm:pt>
    <dgm:pt modelId="{14156422-53F5-4D82-8529-27D2C36774A9}" type="pres">
      <dgm:prSet presAssocID="{E887D78D-29D6-4096-B82D-3E26D9C845BB}" presName="connector2" presStyleLbl="sibTrans2D1" presStyleIdx="1" presStyleCnt="2" custLinFactNeighborX="-477" custLinFactNeighborY="-1518"/>
      <dgm:spPr/>
    </dgm:pt>
  </dgm:ptLst>
  <dgm:cxnLst>
    <dgm:cxn modelId="{2E7FAC14-64A2-4BB5-825A-B114D3ACF146}" type="presOf" srcId="{10BE3F86-2C20-4585-B735-9E2B97B0C7D7}" destId="{31816962-96C6-4428-8747-726D47121830}" srcOrd="0" destOrd="0" presId="urn:microsoft.com/office/officeart/2005/8/layout/gear1"/>
    <dgm:cxn modelId="{82A40743-F3E1-4059-A083-0D99C51E2133}" srcId="{10BE3F86-2C20-4585-B735-9E2B97B0C7D7}" destId="{1718A641-84AB-4B55-AD3B-FF81E383459B}" srcOrd="1" destOrd="0" parTransId="{6E078EA5-4550-4E18-BE1D-DDB09ED6B15D}" sibTransId="{E887D78D-29D6-4096-B82D-3E26D9C845BB}"/>
    <dgm:cxn modelId="{0E2BC067-67C8-4B41-8977-9FDB9CD42737}" type="presOf" srcId="{1718A641-84AB-4B55-AD3B-FF81E383459B}" destId="{61657F0C-ACC0-4C74-A349-183B1238A9C1}" srcOrd="2" destOrd="0" presId="urn:microsoft.com/office/officeart/2005/8/layout/gear1"/>
    <dgm:cxn modelId="{12082253-4333-488F-AC74-ED1EC8F2D47C}" type="presOf" srcId="{5F315EF3-614D-4507-85B8-83752697957B}" destId="{BE6C21C9-53CF-40BD-9B55-E9D34CD8D7A9}" srcOrd="1" destOrd="0" presId="urn:microsoft.com/office/officeart/2005/8/layout/gear1"/>
    <dgm:cxn modelId="{723EA184-52A6-4DC5-9EFF-306BFA7EB683}" type="presOf" srcId="{1718A641-84AB-4B55-AD3B-FF81E383459B}" destId="{E7C71B18-0736-4431-A326-54BB2300F7F3}" srcOrd="0" destOrd="0" presId="urn:microsoft.com/office/officeart/2005/8/layout/gear1"/>
    <dgm:cxn modelId="{71A20795-B6C4-45D4-B895-D9B581FD2C87}" type="presOf" srcId="{B4B61363-5342-49FE-8853-DE9E7FFD4E3D}" destId="{46010425-0B67-4311-BC1B-2B83B2ECB0AB}" srcOrd="0" destOrd="0" presId="urn:microsoft.com/office/officeart/2005/8/layout/gear1"/>
    <dgm:cxn modelId="{E02769B8-666C-4BEF-8E6D-B48CED821D82}" type="presOf" srcId="{1718A641-84AB-4B55-AD3B-FF81E383459B}" destId="{501BCB3F-C44E-4AA7-AD72-7FD6C6930657}" srcOrd="1" destOrd="0" presId="urn:microsoft.com/office/officeart/2005/8/layout/gear1"/>
    <dgm:cxn modelId="{B1D153C2-6F4B-4806-8287-89E56F575AEC}" type="presOf" srcId="{5F315EF3-614D-4507-85B8-83752697957B}" destId="{362B4D26-9831-49E8-9108-B1B93E112AC4}" srcOrd="0" destOrd="0" presId="urn:microsoft.com/office/officeart/2005/8/layout/gear1"/>
    <dgm:cxn modelId="{234224C7-AB8F-4C54-A3E8-34740995EB26}" srcId="{10BE3F86-2C20-4585-B735-9E2B97B0C7D7}" destId="{5F315EF3-614D-4507-85B8-83752697957B}" srcOrd="0" destOrd="0" parTransId="{3BE1BA99-442C-4842-83CB-0376715338EE}" sibTransId="{B4B61363-5342-49FE-8853-DE9E7FFD4E3D}"/>
    <dgm:cxn modelId="{D28A7DC7-6066-4690-9509-6168DC252DD4}" type="presOf" srcId="{5F315EF3-614D-4507-85B8-83752697957B}" destId="{3F8DC101-95DA-46D7-ADA0-CEC283165166}" srcOrd="2" destOrd="0" presId="urn:microsoft.com/office/officeart/2005/8/layout/gear1"/>
    <dgm:cxn modelId="{4516B3E6-FD6F-470A-A2F3-38394918E54C}" type="presOf" srcId="{E887D78D-29D6-4096-B82D-3E26D9C845BB}" destId="{14156422-53F5-4D82-8529-27D2C36774A9}" srcOrd="0" destOrd="0" presId="urn:microsoft.com/office/officeart/2005/8/layout/gear1"/>
    <dgm:cxn modelId="{29C4FC8C-FB68-4103-BFF5-CA3D5E4993D1}" type="presParOf" srcId="{31816962-96C6-4428-8747-726D47121830}" destId="{362B4D26-9831-49E8-9108-B1B93E112AC4}" srcOrd="0" destOrd="0" presId="urn:microsoft.com/office/officeart/2005/8/layout/gear1"/>
    <dgm:cxn modelId="{80CAD2F1-960A-4870-ACD9-F82BF9210BC3}" type="presParOf" srcId="{31816962-96C6-4428-8747-726D47121830}" destId="{BE6C21C9-53CF-40BD-9B55-E9D34CD8D7A9}" srcOrd="1" destOrd="0" presId="urn:microsoft.com/office/officeart/2005/8/layout/gear1"/>
    <dgm:cxn modelId="{DAFDE8B8-8881-4E43-B174-1D939C22B13F}" type="presParOf" srcId="{31816962-96C6-4428-8747-726D47121830}" destId="{3F8DC101-95DA-46D7-ADA0-CEC283165166}" srcOrd="2" destOrd="0" presId="urn:microsoft.com/office/officeart/2005/8/layout/gear1"/>
    <dgm:cxn modelId="{FA6AD720-C15E-4BF1-806B-7804C1EF6036}" type="presParOf" srcId="{31816962-96C6-4428-8747-726D47121830}" destId="{E7C71B18-0736-4431-A326-54BB2300F7F3}" srcOrd="3" destOrd="0" presId="urn:microsoft.com/office/officeart/2005/8/layout/gear1"/>
    <dgm:cxn modelId="{F80EFB9B-94E3-4EFA-8A17-B54891388F8B}" type="presParOf" srcId="{31816962-96C6-4428-8747-726D47121830}" destId="{501BCB3F-C44E-4AA7-AD72-7FD6C6930657}" srcOrd="4" destOrd="0" presId="urn:microsoft.com/office/officeart/2005/8/layout/gear1"/>
    <dgm:cxn modelId="{0BFC1B41-7F10-46CA-A376-2A886834B9B9}" type="presParOf" srcId="{31816962-96C6-4428-8747-726D47121830}" destId="{61657F0C-ACC0-4C74-A349-183B1238A9C1}" srcOrd="5" destOrd="0" presId="urn:microsoft.com/office/officeart/2005/8/layout/gear1"/>
    <dgm:cxn modelId="{F296DDB0-8746-4586-99BC-71978A4CF7AB}" type="presParOf" srcId="{31816962-96C6-4428-8747-726D47121830}" destId="{46010425-0B67-4311-BC1B-2B83B2ECB0AB}" srcOrd="6" destOrd="0" presId="urn:microsoft.com/office/officeart/2005/8/layout/gear1"/>
    <dgm:cxn modelId="{D52AB2E1-CB7B-41A2-8950-5D1B00E49BB5}" type="presParOf" srcId="{31816962-96C6-4428-8747-726D47121830}" destId="{14156422-53F5-4D82-8529-27D2C36774A9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10C79-F7CE-44BE-9C2F-9050145FD5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R"/>
        </a:p>
      </dgm:t>
    </dgm:pt>
    <dgm:pt modelId="{7B65CDA9-8D58-4928-8F8B-28F22DEA09F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R" sz="1500" noProof="0" dirty="0">
              <a:latin typeface="Calibri" panose="020F0502020204030204" pitchFamily="34" charset="0"/>
              <a:cs typeface="Calibri" panose="020F0502020204030204" pitchFamily="34" charset="0"/>
            </a:rPr>
            <a:t>Financiamiento de Cierre de SRS</a:t>
          </a:r>
        </a:p>
      </dgm:t>
    </dgm:pt>
    <dgm:pt modelId="{3FE5BFF5-BA76-4B8A-A49C-8C2BAF95D1C4}" type="parTrans" cxnId="{66688F36-AB52-47CF-BE48-18B4E3BF1A80}">
      <dgm:prSet/>
      <dgm:spPr/>
      <dgm:t>
        <a:bodyPr/>
        <a:lstStyle/>
        <a:p>
          <a:endParaRPr lang="es-PR"/>
        </a:p>
      </dgm:t>
    </dgm:pt>
    <dgm:pt modelId="{4A12EA7F-EEDA-4402-AA4C-E57F370C1085}" type="sibTrans" cxnId="{66688F36-AB52-47CF-BE48-18B4E3BF1A80}">
      <dgm:prSet/>
      <dgm:spPr/>
      <dgm:t>
        <a:bodyPr/>
        <a:lstStyle/>
        <a:p>
          <a:endParaRPr lang="es-PR"/>
        </a:p>
      </dgm:t>
    </dgm:pt>
    <dgm:pt modelId="{3034A081-B38D-4F5C-ADEC-B76881D3EEB3}">
      <dgm:prSet phldrT="[Text]"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Ayudas bajo “Rural Development” (Rural)</a:t>
          </a:r>
        </a:p>
      </dgm:t>
    </dgm:pt>
    <dgm:pt modelId="{0C0B82F6-DA44-4309-A6D5-43DE2DDF4D92}" type="parTrans" cxnId="{6EBCD032-41C2-4181-AE10-196319ACD10D}">
      <dgm:prSet/>
      <dgm:spPr/>
      <dgm:t>
        <a:bodyPr/>
        <a:lstStyle/>
        <a:p>
          <a:endParaRPr lang="es-PR"/>
        </a:p>
      </dgm:t>
    </dgm:pt>
    <dgm:pt modelId="{C253F484-C5DB-4377-9F28-8E7E104A8016}" type="sibTrans" cxnId="{6EBCD032-41C2-4181-AE10-196319ACD10D}">
      <dgm:prSet/>
      <dgm:spPr/>
      <dgm:t>
        <a:bodyPr/>
        <a:lstStyle/>
        <a:p>
          <a:endParaRPr lang="es-PR"/>
        </a:p>
      </dgm:t>
    </dgm:pt>
    <dgm:pt modelId="{24361879-258E-4F63-A2CD-E1862C94A0ED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PR" noProof="0" dirty="0"/>
            <a:t>Financiamiento de </a:t>
          </a:r>
          <a:r>
            <a:rPr lang="es-PR" noProof="0" dirty="0" err="1"/>
            <a:t>Exp</a:t>
          </a:r>
          <a:r>
            <a:rPr lang="es-PR" noProof="0" dirty="0"/>
            <a:t>. Laterales</a:t>
          </a:r>
        </a:p>
      </dgm:t>
    </dgm:pt>
    <dgm:pt modelId="{7B91CB95-B9AC-4A02-9540-3FCC8027B1FD}" type="parTrans" cxnId="{6F32852A-AEB4-45D8-894D-0134E12792E7}">
      <dgm:prSet/>
      <dgm:spPr/>
      <dgm:t>
        <a:bodyPr/>
        <a:lstStyle/>
        <a:p>
          <a:endParaRPr lang="es-PR"/>
        </a:p>
      </dgm:t>
    </dgm:pt>
    <dgm:pt modelId="{018F41F1-751A-4815-B1F5-946ACFDC3661}" type="sibTrans" cxnId="{6F32852A-AEB4-45D8-894D-0134E12792E7}">
      <dgm:prSet/>
      <dgm:spPr/>
      <dgm:t>
        <a:bodyPr/>
        <a:lstStyle/>
        <a:p>
          <a:endParaRPr lang="es-PR"/>
        </a:p>
      </dgm:t>
    </dgm:pt>
    <dgm:pt modelId="{1BAB8288-E9B8-46AF-8247-6C9AD48C3871}">
      <dgm:prSet phldrT="[Text]"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Uso de Fondos CDBG-DR</a:t>
          </a:r>
        </a:p>
      </dgm:t>
    </dgm:pt>
    <dgm:pt modelId="{0BC7B0EB-B336-4929-8452-D67B96A3526E}" type="parTrans" cxnId="{2FC7A847-981C-4A2F-9E71-2D97C2CF2943}">
      <dgm:prSet/>
      <dgm:spPr/>
      <dgm:t>
        <a:bodyPr/>
        <a:lstStyle/>
        <a:p>
          <a:endParaRPr lang="es-PR"/>
        </a:p>
      </dgm:t>
    </dgm:pt>
    <dgm:pt modelId="{0E4C0CB2-1B99-4960-89DA-1AFECD4691CA}" type="sibTrans" cxnId="{2FC7A847-981C-4A2F-9E71-2D97C2CF2943}">
      <dgm:prSet/>
      <dgm:spPr/>
      <dgm:t>
        <a:bodyPr/>
        <a:lstStyle/>
        <a:p>
          <a:endParaRPr lang="es-PR"/>
        </a:p>
      </dgm:t>
    </dgm:pt>
    <dgm:pt modelId="{6EF61304-D01F-4697-9C1B-D2B805790F49}">
      <dgm:prSet phldrT="[Text]"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Ayudas bajo “Rural Development” (Rural)</a:t>
          </a:r>
        </a:p>
      </dgm:t>
    </dgm:pt>
    <dgm:pt modelId="{AB89EA94-93E9-4948-9A5A-26B3323139EA}" type="parTrans" cxnId="{D6E02B1D-5008-4C49-BA99-ED06B79BFF0A}">
      <dgm:prSet/>
      <dgm:spPr/>
      <dgm:t>
        <a:bodyPr/>
        <a:lstStyle/>
        <a:p>
          <a:endParaRPr lang="es-PR"/>
        </a:p>
      </dgm:t>
    </dgm:pt>
    <dgm:pt modelId="{2AE4406D-893A-45F1-AD09-2099E79CFB03}" type="sibTrans" cxnId="{D6E02B1D-5008-4C49-BA99-ED06B79BFF0A}">
      <dgm:prSet/>
      <dgm:spPr/>
      <dgm:t>
        <a:bodyPr/>
        <a:lstStyle/>
        <a:p>
          <a:endParaRPr lang="es-PR"/>
        </a:p>
      </dgm:t>
    </dgm:pt>
    <dgm:pt modelId="{A413F3D9-6A60-40CE-9CB5-E39C4046A1E5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PR" noProof="0" dirty="0"/>
            <a:t>Financiamiento de Nueva Infraestructura</a:t>
          </a:r>
        </a:p>
      </dgm:t>
    </dgm:pt>
    <dgm:pt modelId="{8C45E155-A079-4FCD-84C9-669AD4C070B1}" type="parTrans" cxnId="{6C26934F-0AE7-4185-92BF-42FDB8429656}">
      <dgm:prSet/>
      <dgm:spPr/>
      <dgm:t>
        <a:bodyPr/>
        <a:lstStyle/>
        <a:p>
          <a:endParaRPr lang="es-PR"/>
        </a:p>
      </dgm:t>
    </dgm:pt>
    <dgm:pt modelId="{2B05C086-6F9F-41F7-A949-F19029A21BEB}" type="sibTrans" cxnId="{6C26934F-0AE7-4185-92BF-42FDB8429656}">
      <dgm:prSet/>
      <dgm:spPr/>
      <dgm:t>
        <a:bodyPr/>
        <a:lstStyle/>
        <a:p>
          <a:endParaRPr lang="es-PR"/>
        </a:p>
      </dgm:t>
    </dgm:pt>
    <dgm:pt modelId="{DF5FD7D4-7A2E-468E-A24F-F33D15276B95}">
      <dgm:prSet phldrT="[Text]"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Uso de Fondos CDBG-DR</a:t>
          </a:r>
          <a:endParaRPr lang="es-PR" sz="1400" dirty="0"/>
        </a:p>
      </dgm:t>
    </dgm:pt>
    <dgm:pt modelId="{42BF6490-1F3B-458D-8C67-5B3FEA060A0F}" type="parTrans" cxnId="{C7F5E6A0-1393-443A-A629-2AB647DE6C76}">
      <dgm:prSet/>
      <dgm:spPr/>
      <dgm:t>
        <a:bodyPr/>
        <a:lstStyle/>
        <a:p>
          <a:endParaRPr lang="es-PR"/>
        </a:p>
      </dgm:t>
    </dgm:pt>
    <dgm:pt modelId="{432F081E-CA2B-4F8F-A35D-83B9BE43F4E9}" type="sibTrans" cxnId="{C7F5E6A0-1393-443A-A629-2AB647DE6C76}">
      <dgm:prSet/>
      <dgm:spPr/>
      <dgm:t>
        <a:bodyPr/>
        <a:lstStyle/>
        <a:p>
          <a:endParaRPr lang="es-PR"/>
        </a:p>
      </dgm:t>
    </dgm:pt>
    <dgm:pt modelId="{BD3FF80F-DC41-4CE3-B64F-741F55DDA6EC}">
      <dgm:prSet phldrT="[Text]"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Garantías de Prestamos</a:t>
          </a:r>
        </a:p>
      </dgm:t>
    </dgm:pt>
    <dgm:pt modelId="{8BFCE3B5-1F6E-4D7B-99E5-B67F2D166969}" type="parTrans" cxnId="{B6E891A2-A927-4BB8-BB21-DFFA470EC7F9}">
      <dgm:prSet/>
      <dgm:spPr/>
      <dgm:t>
        <a:bodyPr/>
        <a:lstStyle/>
        <a:p>
          <a:endParaRPr lang="es-PR"/>
        </a:p>
      </dgm:t>
    </dgm:pt>
    <dgm:pt modelId="{B5176895-C824-4571-A332-EB8CC49D5B3E}" type="sibTrans" cxnId="{B6E891A2-A927-4BB8-BB21-DFFA470EC7F9}">
      <dgm:prSet/>
      <dgm:spPr/>
      <dgm:t>
        <a:bodyPr/>
        <a:lstStyle/>
        <a:p>
          <a:endParaRPr lang="es-PR"/>
        </a:p>
      </dgm:t>
    </dgm:pt>
    <dgm:pt modelId="{A62EFE31-6201-4720-994C-C5D65B8C264B}">
      <dgm:prSet phldrT="[Text]"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Prestamos de Bajo Interés</a:t>
          </a:r>
        </a:p>
      </dgm:t>
    </dgm:pt>
    <dgm:pt modelId="{434DFDB3-F14A-4944-8CBD-B0F4615D893D}" type="parTrans" cxnId="{1905EA77-CB06-4293-95A1-DFECB067F3C2}">
      <dgm:prSet/>
      <dgm:spPr/>
      <dgm:t>
        <a:bodyPr/>
        <a:lstStyle/>
        <a:p>
          <a:endParaRPr lang="es-PR"/>
        </a:p>
      </dgm:t>
    </dgm:pt>
    <dgm:pt modelId="{5D207858-290E-4E0D-97A7-8801426F94EB}" type="sibTrans" cxnId="{1905EA77-CB06-4293-95A1-DFECB067F3C2}">
      <dgm:prSet/>
      <dgm:spPr/>
      <dgm:t>
        <a:bodyPr/>
        <a:lstStyle/>
        <a:p>
          <a:endParaRPr lang="es-PR"/>
        </a:p>
      </dgm:t>
    </dgm:pt>
    <dgm:pt modelId="{D0B1BFEE-9F70-441D-A1D4-970B8FD721C5}">
      <dgm:prSet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Ayudas bajo “Rural Development” (Rural)</a:t>
          </a:r>
        </a:p>
      </dgm:t>
    </dgm:pt>
    <dgm:pt modelId="{DD78C758-35FF-4622-A366-A6104F9DC754}" type="parTrans" cxnId="{D460EDC4-ACF4-4C3A-A0EA-414F087B3F59}">
      <dgm:prSet/>
      <dgm:spPr/>
      <dgm:t>
        <a:bodyPr/>
        <a:lstStyle/>
        <a:p>
          <a:endParaRPr lang="es-PR"/>
        </a:p>
      </dgm:t>
    </dgm:pt>
    <dgm:pt modelId="{4B9B9CE3-96C4-48B9-9B01-E1962928E445}" type="sibTrans" cxnId="{D460EDC4-ACF4-4C3A-A0EA-414F087B3F59}">
      <dgm:prSet/>
      <dgm:spPr/>
      <dgm:t>
        <a:bodyPr/>
        <a:lstStyle/>
        <a:p>
          <a:endParaRPr lang="es-PR"/>
        </a:p>
      </dgm:t>
    </dgm:pt>
    <dgm:pt modelId="{D4819E55-E174-4E53-B684-40AA5FDF98B1}">
      <dgm:prSet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Garantías de Prestamos</a:t>
          </a:r>
        </a:p>
      </dgm:t>
    </dgm:pt>
    <dgm:pt modelId="{3317254A-281A-40A3-9246-0D79959A1F2C}" type="parTrans" cxnId="{AF9F4DCE-4973-40BB-B2A9-8B0D6D5FE189}">
      <dgm:prSet/>
      <dgm:spPr/>
      <dgm:t>
        <a:bodyPr/>
        <a:lstStyle/>
        <a:p>
          <a:endParaRPr lang="es-PR"/>
        </a:p>
      </dgm:t>
    </dgm:pt>
    <dgm:pt modelId="{72CEAA28-90D5-4F22-AF1A-307612D56641}" type="sibTrans" cxnId="{AF9F4DCE-4973-40BB-B2A9-8B0D6D5FE189}">
      <dgm:prSet/>
      <dgm:spPr/>
      <dgm:t>
        <a:bodyPr/>
        <a:lstStyle/>
        <a:p>
          <a:endParaRPr lang="es-PR"/>
        </a:p>
      </dgm:t>
    </dgm:pt>
    <dgm:pt modelId="{99FF14A1-1CA5-4AB0-812B-D8F9320577CB}">
      <dgm:prSet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Prestamos de Bajo Interés</a:t>
          </a:r>
        </a:p>
      </dgm:t>
    </dgm:pt>
    <dgm:pt modelId="{2F1EE22A-75E9-44B9-A1BA-8FF73F360A4E}" type="parTrans" cxnId="{942F34E5-AEDA-4FE5-B8CD-113C514FE155}">
      <dgm:prSet/>
      <dgm:spPr/>
      <dgm:t>
        <a:bodyPr/>
        <a:lstStyle/>
        <a:p>
          <a:endParaRPr lang="es-PR"/>
        </a:p>
      </dgm:t>
    </dgm:pt>
    <dgm:pt modelId="{8BF65D7F-77BE-4D68-90E3-C3E839211C39}" type="sibTrans" cxnId="{942F34E5-AEDA-4FE5-B8CD-113C514FE155}">
      <dgm:prSet/>
      <dgm:spPr/>
      <dgm:t>
        <a:bodyPr/>
        <a:lstStyle/>
        <a:p>
          <a:endParaRPr lang="es-PR"/>
        </a:p>
      </dgm:t>
    </dgm:pt>
    <dgm:pt modelId="{7B08DE7D-A845-43DB-A44B-CF980F90BE8B}">
      <dgm:prSet phldrT="[Text]" custT="1"/>
      <dgm:spPr/>
      <dgm:t>
        <a:bodyPr/>
        <a:lstStyle/>
        <a:p>
          <a:r>
            <a:rPr lang="es-PR" sz="1400" b="1" noProof="0" dirty="0">
              <a:latin typeface="Calibri" panose="020F0502020204030204" pitchFamily="34" charset="0"/>
              <a:cs typeface="Calibri" panose="020F0502020204030204" pitchFamily="34" charset="0"/>
            </a:rPr>
            <a:t>Subvenciones Federales (Rural/HUD)</a:t>
          </a:r>
          <a:endParaRPr lang="es-PR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0839B3-F8F1-4D6D-AFD9-0455BFE8B250}" type="parTrans" cxnId="{53E7CAED-DABE-4C58-9711-638F56B4158D}">
      <dgm:prSet/>
      <dgm:spPr/>
      <dgm:t>
        <a:bodyPr/>
        <a:lstStyle/>
        <a:p>
          <a:endParaRPr lang="en-US"/>
        </a:p>
      </dgm:t>
    </dgm:pt>
    <dgm:pt modelId="{9798E626-1BA8-42EF-AF96-471FFA323938}" type="sibTrans" cxnId="{53E7CAED-DABE-4C58-9711-638F56B4158D}">
      <dgm:prSet/>
      <dgm:spPr/>
      <dgm:t>
        <a:bodyPr/>
        <a:lstStyle/>
        <a:p>
          <a:endParaRPr lang="en-US"/>
        </a:p>
      </dgm:t>
    </dgm:pt>
    <dgm:pt modelId="{6BA892F4-C72E-42DB-99C3-1D05DCB95DF1}">
      <dgm:prSet phldrT="[Text]" custT="1"/>
      <dgm:spPr/>
      <dgm:t>
        <a:bodyPr/>
        <a:lstStyle/>
        <a:p>
          <a:r>
            <a:rPr lang="es-PR" sz="1400" b="1" noProof="0" dirty="0">
              <a:latin typeface="Calibri" panose="020F0502020204030204" pitchFamily="34" charset="0"/>
              <a:cs typeface="Calibri" panose="020F0502020204030204" pitchFamily="34" charset="0"/>
            </a:rPr>
            <a:t>Subvenciones Federales (Rural/HUD)</a:t>
          </a:r>
          <a:endParaRPr lang="es-PR" sz="1400" dirty="0"/>
        </a:p>
      </dgm:t>
    </dgm:pt>
    <dgm:pt modelId="{3A8CE64F-29A1-4D7A-8081-0AF4CBCCDFCF}" type="parTrans" cxnId="{A739F90B-F92D-4ADC-9378-A759DAC1BA00}">
      <dgm:prSet/>
      <dgm:spPr/>
      <dgm:t>
        <a:bodyPr/>
        <a:lstStyle/>
        <a:p>
          <a:endParaRPr lang="en-US"/>
        </a:p>
      </dgm:t>
    </dgm:pt>
    <dgm:pt modelId="{89A9A55D-B4F1-4489-B150-E6B44BEF3A13}" type="sibTrans" cxnId="{A739F90B-F92D-4ADC-9378-A759DAC1BA00}">
      <dgm:prSet/>
      <dgm:spPr/>
      <dgm:t>
        <a:bodyPr/>
        <a:lstStyle/>
        <a:p>
          <a:endParaRPr lang="en-US"/>
        </a:p>
      </dgm:t>
    </dgm:pt>
    <dgm:pt modelId="{87507285-9639-424B-BDEE-6834D27C45F7}">
      <dgm:prSet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Garantías de Prestamos</a:t>
          </a:r>
        </a:p>
      </dgm:t>
    </dgm:pt>
    <dgm:pt modelId="{B4878806-C816-4727-9B68-1095BA133094}" type="parTrans" cxnId="{8F8BC724-2A70-4AC8-B286-64BC69C7F14E}">
      <dgm:prSet/>
      <dgm:spPr/>
      <dgm:t>
        <a:bodyPr/>
        <a:lstStyle/>
        <a:p>
          <a:endParaRPr lang="es-PR"/>
        </a:p>
      </dgm:t>
    </dgm:pt>
    <dgm:pt modelId="{97BD63DE-CBA3-4900-9423-31B31B0CDB77}" type="sibTrans" cxnId="{8F8BC724-2A70-4AC8-B286-64BC69C7F14E}">
      <dgm:prSet/>
      <dgm:spPr/>
      <dgm:t>
        <a:bodyPr/>
        <a:lstStyle/>
        <a:p>
          <a:endParaRPr lang="es-PR"/>
        </a:p>
      </dgm:t>
    </dgm:pt>
    <dgm:pt modelId="{C3C0DEA9-0486-44E1-9853-96D2C9DA241E}">
      <dgm:prSet custT="1"/>
      <dgm:spPr/>
      <dgm:t>
        <a:bodyPr/>
        <a:lstStyle/>
        <a:p>
          <a:r>
            <a:rPr lang="es-PR" sz="1400" noProof="0" dirty="0">
              <a:latin typeface="Calibri" panose="020F0502020204030204" pitchFamily="34" charset="0"/>
              <a:cs typeface="Calibri" panose="020F0502020204030204" pitchFamily="34" charset="0"/>
            </a:rPr>
            <a:t>Prestamos de Bajo Interés</a:t>
          </a:r>
        </a:p>
      </dgm:t>
    </dgm:pt>
    <dgm:pt modelId="{0161513D-8144-4235-86A3-203E9779436A}" type="parTrans" cxnId="{7D0E6CD9-BC89-4696-98FC-204D2DBDCFC2}">
      <dgm:prSet/>
      <dgm:spPr/>
      <dgm:t>
        <a:bodyPr/>
        <a:lstStyle/>
        <a:p>
          <a:endParaRPr lang="es-PR"/>
        </a:p>
      </dgm:t>
    </dgm:pt>
    <dgm:pt modelId="{54D18323-4B5B-4A6A-97B4-A5762FE68C81}" type="sibTrans" cxnId="{7D0E6CD9-BC89-4696-98FC-204D2DBDCFC2}">
      <dgm:prSet/>
      <dgm:spPr/>
      <dgm:t>
        <a:bodyPr/>
        <a:lstStyle/>
        <a:p>
          <a:endParaRPr lang="es-PR"/>
        </a:p>
      </dgm:t>
    </dgm:pt>
    <dgm:pt modelId="{06DB1495-D1CE-42ED-9AD7-8492A08746EA}">
      <dgm:prSet phldrT="[Text]" custT="1"/>
      <dgm:spPr/>
      <dgm:t>
        <a:bodyPr/>
        <a:lstStyle/>
        <a:p>
          <a:r>
            <a:rPr lang="es-PR" sz="1400" b="1" noProof="0" dirty="0">
              <a:latin typeface="Calibri" panose="020F0502020204030204" pitchFamily="34" charset="0"/>
              <a:cs typeface="Calibri" panose="020F0502020204030204" pitchFamily="34" charset="0"/>
            </a:rPr>
            <a:t>Subvenciones Federales (EPA/ARPA) </a:t>
          </a:r>
          <a:endParaRPr lang="es-PR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5D669E-CB8D-4A9F-A1F1-FC1E963F6D01}" type="parTrans" cxnId="{38C34ED5-01C3-45EC-B276-DD19EF06917F}">
      <dgm:prSet/>
      <dgm:spPr/>
    </dgm:pt>
    <dgm:pt modelId="{D5499832-8803-4603-8057-207828D7FAD1}" type="sibTrans" cxnId="{38C34ED5-01C3-45EC-B276-DD19EF06917F}">
      <dgm:prSet/>
      <dgm:spPr/>
    </dgm:pt>
    <dgm:pt modelId="{13FD8448-A7A3-453A-92B4-0D72404CDC51}" type="pres">
      <dgm:prSet presAssocID="{ECB10C79-F7CE-44BE-9C2F-9050145FD57F}" presName="linearFlow" presStyleCnt="0">
        <dgm:presLayoutVars>
          <dgm:dir/>
          <dgm:animLvl val="lvl"/>
          <dgm:resizeHandles val="exact"/>
        </dgm:presLayoutVars>
      </dgm:prSet>
      <dgm:spPr/>
    </dgm:pt>
    <dgm:pt modelId="{CC2AC1F5-CDB4-4B86-A9A1-A2B689D9753B}" type="pres">
      <dgm:prSet presAssocID="{7B65CDA9-8D58-4928-8F8B-28F22DEA09FE}" presName="composite" presStyleCnt="0"/>
      <dgm:spPr/>
    </dgm:pt>
    <dgm:pt modelId="{CE840145-4FD1-49B5-9AE1-95B152AF5553}" type="pres">
      <dgm:prSet presAssocID="{7B65CDA9-8D58-4928-8F8B-28F22DEA09F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350FA3-DA93-424A-A29C-DDF636D0DBB5}" type="pres">
      <dgm:prSet presAssocID="{7B65CDA9-8D58-4928-8F8B-28F22DEA09FE}" presName="descendantText" presStyleLbl="alignAcc1" presStyleIdx="0" presStyleCnt="3">
        <dgm:presLayoutVars>
          <dgm:bulletEnabled val="1"/>
        </dgm:presLayoutVars>
      </dgm:prSet>
      <dgm:spPr/>
    </dgm:pt>
    <dgm:pt modelId="{ECDE2349-BE1D-42B3-A57A-756678BE8F76}" type="pres">
      <dgm:prSet presAssocID="{4A12EA7F-EEDA-4402-AA4C-E57F370C1085}" presName="sp" presStyleCnt="0"/>
      <dgm:spPr/>
    </dgm:pt>
    <dgm:pt modelId="{700B946E-0059-4EE2-B114-272F262DD519}" type="pres">
      <dgm:prSet presAssocID="{24361879-258E-4F63-A2CD-E1862C94A0ED}" presName="composite" presStyleCnt="0"/>
      <dgm:spPr/>
    </dgm:pt>
    <dgm:pt modelId="{50EBC81A-7896-44CD-89A6-DE4B54E3637A}" type="pres">
      <dgm:prSet presAssocID="{24361879-258E-4F63-A2CD-E1862C94A0ED}" presName="parentText" presStyleLbl="alignNode1" presStyleIdx="1" presStyleCnt="3" custLinFactNeighborX="1771" custLinFactNeighborY="-6031">
        <dgm:presLayoutVars>
          <dgm:chMax val="1"/>
          <dgm:bulletEnabled val="1"/>
        </dgm:presLayoutVars>
      </dgm:prSet>
      <dgm:spPr/>
    </dgm:pt>
    <dgm:pt modelId="{9D0186E4-BB7E-4F75-84FC-83B32CF0EB79}" type="pres">
      <dgm:prSet presAssocID="{24361879-258E-4F63-A2CD-E1862C94A0ED}" presName="descendantText" presStyleLbl="alignAcc1" presStyleIdx="1" presStyleCnt="3" custScaleY="106050" custLinFactNeighborX="-619">
        <dgm:presLayoutVars>
          <dgm:bulletEnabled val="1"/>
        </dgm:presLayoutVars>
      </dgm:prSet>
      <dgm:spPr/>
    </dgm:pt>
    <dgm:pt modelId="{22B81F92-A179-478F-A90A-8EEE631F8B15}" type="pres">
      <dgm:prSet presAssocID="{018F41F1-751A-4815-B1F5-946ACFDC3661}" presName="sp" presStyleCnt="0"/>
      <dgm:spPr/>
    </dgm:pt>
    <dgm:pt modelId="{A2A86A92-619F-46D0-9A79-72ADB266A27A}" type="pres">
      <dgm:prSet presAssocID="{A413F3D9-6A60-40CE-9CB5-E39C4046A1E5}" presName="composite" presStyleCnt="0"/>
      <dgm:spPr/>
    </dgm:pt>
    <dgm:pt modelId="{CB99A09D-0C8C-451B-B001-EB8D193DF123}" type="pres">
      <dgm:prSet presAssocID="{A413F3D9-6A60-40CE-9CB5-E39C4046A1E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C32F4EF-CE36-4B9B-88C1-C05F2239530F}" type="pres">
      <dgm:prSet presAssocID="{A413F3D9-6A60-40CE-9CB5-E39C4046A1E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D9F6000-0DCD-41B7-A59D-CA60A1FE13C6}" type="presOf" srcId="{A62EFE31-6201-4720-994C-C5D65B8C264B}" destId="{9D0186E4-BB7E-4F75-84FC-83B32CF0EB79}" srcOrd="0" destOrd="4" presId="urn:microsoft.com/office/officeart/2005/8/layout/chevron2"/>
    <dgm:cxn modelId="{A739F90B-F92D-4ADC-9378-A759DAC1BA00}" srcId="{A413F3D9-6A60-40CE-9CB5-E39C4046A1E5}" destId="{6BA892F4-C72E-42DB-99C3-1D05DCB95DF1}" srcOrd="0" destOrd="0" parTransId="{3A8CE64F-29A1-4D7A-8081-0AF4CBCCDFCF}" sibTransId="{89A9A55D-B4F1-4489-B150-E6B44BEF3A13}"/>
    <dgm:cxn modelId="{DAB9B715-440F-4852-8916-CB395A24C278}" type="presOf" srcId="{7B65CDA9-8D58-4928-8F8B-28F22DEA09FE}" destId="{CE840145-4FD1-49B5-9AE1-95B152AF5553}" srcOrd="0" destOrd="0" presId="urn:microsoft.com/office/officeart/2005/8/layout/chevron2"/>
    <dgm:cxn modelId="{D6E02B1D-5008-4C49-BA99-ED06B79BFF0A}" srcId="{24361879-258E-4F63-A2CD-E1862C94A0ED}" destId="{6EF61304-D01F-4697-9C1B-D2B805790F49}" srcOrd="2" destOrd="0" parTransId="{AB89EA94-93E9-4948-9A5A-26B3323139EA}" sibTransId="{2AE4406D-893A-45F1-AD09-2099E79CFB03}"/>
    <dgm:cxn modelId="{7685AA21-D500-4747-B8E3-8C7ED5362157}" type="presOf" srcId="{06DB1495-D1CE-42ED-9AD7-8492A08746EA}" destId="{4D350FA3-DA93-424A-A29C-DDF636D0DBB5}" srcOrd="0" destOrd="0" presId="urn:microsoft.com/office/officeart/2005/8/layout/chevron2"/>
    <dgm:cxn modelId="{8F8BC724-2A70-4AC8-B286-64BC69C7F14E}" srcId="{3034A081-B38D-4F5C-ADEC-B76881D3EEB3}" destId="{87507285-9639-424B-BDEE-6834D27C45F7}" srcOrd="0" destOrd="0" parTransId="{B4878806-C816-4727-9B68-1095BA133094}" sibTransId="{97BD63DE-CBA3-4900-9423-31B31B0CDB77}"/>
    <dgm:cxn modelId="{6F32852A-AEB4-45D8-894D-0134E12792E7}" srcId="{ECB10C79-F7CE-44BE-9C2F-9050145FD57F}" destId="{24361879-258E-4F63-A2CD-E1862C94A0ED}" srcOrd="1" destOrd="0" parTransId="{7B91CB95-B9AC-4A02-9540-3FCC8027B1FD}" sibTransId="{018F41F1-751A-4815-B1F5-946ACFDC3661}"/>
    <dgm:cxn modelId="{6EBCD032-41C2-4181-AE10-196319ACD10D}" srcId="{7B65CDA9-8D58-4928-8F8B-28F22DEA09FE}" destId="{3034A081-B38D-4F5C-ADEC-B76881D3EEB3}" srcOrd="1" destOrd="0" parTransId="{0C0B82F6-DA44-4309-A6D5-43DE2DDF4D92}" sibTransId="{C253F484-C5DB-4377-9F28-8E7E104A8016}"/>
    <dgm:cxn modelId="{66688F36-AB52-47CF-BE48-18B4E3BF1A80}" srcId="{ECB10C79-F7CE-44BE-9C2F-9050145FD57F}" destId="{7B65CDA9-8D58-4928-8F8B-28F22DEA09FE}" srcOrd="0" destOrd="0" parTransId="{3FE5BFF5-BA76-4B8A-A49C-8C2BAF95D1C4}" sibTransId="{4A12EA7F-EEDA-4402-AA4C-E57F370C1085}"/>
    <dgm:cxn modelId="{C2180C5E-F246-484B-8591-5645712EC944}" type="presOf" srcId="{6EF61304-D01F-4697-9C1B-D2B805790F49}" destId="{9D0186E4-BB7E-4F75-84FC-83B32CF0EB79}" srcOrd="0" destOrd="2" presId="urn:microsoft.com/office/officeart/2005/8/layout/chevron2"/>
    <dgm:cxn modelId="{6BDB2544-9EF1-4213-A8D4-19A8221BF803}" type="presOf" srcId="{D0B1BFEE-9F70-441D-A1D4-970B8FD721C5}" destId="{CC32F4EF-CE36-4B9B-88C1-C05F2239530F}" srcOrd="0" destOrd="2" presId="urn:microsoft.com/office/officeart/2005/8/layout/chevron2"/>
    <dgm:cxn modelId="{F57DF864-2AAD-4B71-A841-75039F1B5313}" type="presOf" srcId="{1BAB8288-E9B8-46AF-8247-6C9AD48C3871}" destId="{9D0186E4-BB7E-4F75-84FC-83B32CF0EB79}" srcOrd="0" destOrd="1" presId="urn:microsoft.com/office/officeart/2005/8/layout/chevron2"/>
    <dgm:cxn modelId="{3E05A667-D52C-4C08-8F25-686C9C16869D}" type="presOf" srcId="{ECB10C79-F7CE-44BE-9C2F-9050145FD57F}" destId="{13FD8448-A7A3-453A-92B4-0D72404CDC51}" srcOrd="0" destOrd="0" presId="urn:microsoft.com/office/officeart/2005/8/layout/chevron2"/>
    <dgm:cxn modelId="{2FC7A847-981C-4A2F-9E71-2D97C2CF2943}" srcId="{24361879-258E-4F63-A2CD-E1862C94A0ED}" destId="{1BAB8288-E9B8-46AF-8247-6C9AD48C3871}" srcOrd="1" destOrd="0" parTransId="{0BC7B0EB-B336-4929-8452-D67B96A3526E}" sibTransId="{0E4C0CB2-1B99-4960-89DA-1AFECD4691CA}"/>
    <dgm:cxn modelId="{6C26934F-0AE7-4185-92BF-42FDB8429656}" srcId="{ECB10C79-F7CE-44BE-9C2F-9050145FD57F}" destId="{A413F3D9-6A60-40CE-9CB5-E39C4046A1E5}" srcOrd="2" destOrd="0" parTransId="{8C45E155-A079-4FCD-84C9-669AD4C070B1}" sibTransId="{2B05C086-6F9F-41F7-A949-F19029A21BEB}"/>
    <dgm:cxn modelId="{0CE0E271-5DCE-4AB2-AB39-FD2848E54C2C}" type="presOf" srcId="{6BA892F4-C72E-42DB-99C3-1D05DCB95DF1}" destId="{CC32F4EF-CE36-4B9B-88C1-C05F2239530F}" srcOrd="0" destOrd="0" presId="urn:microsoft.com/office/officeart/2005/8/layout/chevron2"/>
    <dgm:cxn modelId="{1905EA77-CB06-4293-95A1-DFECB067F3C2}" srcId="{6EF61304-D01F-4697-9C1B-D2B805790F49}" destId="{A62EFE31-6201-4720-994C-C5D65B8C264B}" srcOrd="1" destOrd="0" parTransId="{434DFDB3-F14A-4944-8CBD-B0F4615D893D}" sibTransId="{5D207858-290E-4E0D-97A7-8801426F94EB}"/>
    <dgm:cxn modelId="{BB8B497D-2C0B-4806-A1B1-1738BAAD2F86}" type="presOf" srcId="{C3C0DEA9-0486-44E1-9853-96D2C9DA241E}" destId="{4D350FA3-DA93-424A-A29C-DDF636D0DBB5}" srcOrd="0" destOrd="3" presId="urn:microsoft.com/office/officeart/2005/8/layout/chevron2"/>
    <dgm:cxn modelId="{6D067096-7606-4B0C-992A-3C9BF5C9AA73}" type="presOf" srcId="{DF5FD7D4-7A2E-468E-A24F-F33D15276B95}" destId="{CC32F4EF-CE36-4B9B-88C1-C05F2239530F}" srcOrd="0" destOrd="1" presId="urn:microsoft.com/office/officeart/2005/8/layout/chevron2"/>
    <dgm:cxn modelId="{C7F5E6A0-1393-443A-A629-2AB647DE6C76}" srcId="{A413F3D9-6A60-40CE-9CB5-E39C4046A1E5}" destId="{DF5FD7D4-7A2E-468E-A24F-F33D15276B95}" srcOrd="1" destOrd="0" parTransId="{42BF6490-1F3B-458D-8C67-5B3FEA060A0F}" sibTransId="{432F081E-CA2B-4F8F-A35D-83B9BE43F4E9}"/>
    <dgm:cxn modelId="{B6E891A2-A927-4BB8-BB21-DFFA470EC7F9}" srcId="{6EF61304-D01F-4697-9C1B-D2B805790F49}" destId="{BD3FF80F-DC41-4CE3-B64F-741F55DDA6EC}" srcOrd="0" destOrd="0" parTransId="{8BFCE3B5-1F6E-4D7B-99E5-B67F2D166969}" sibTransId="{B5176895-C824-4571-A332-EB8CC49D5B3E}"/>
    <dgm:cxn modelId="{729F80AB-9DA4-4798-851C-5FAE55AECD0D}" type="presOf" srcId="{24361879-258E-4F63-A2CD-E1862C94A0ED}" destId="{50EBC81A-7896-44CD-89A6-DE4B54E3637A}" srcOrd="0" destOrd="0" presId="urn:microsoft.com/office/officeart/2005/8/layout/chevron2"/>
    <dgm:cxn modelId="{22EDA8C4-C04E-4310-8DD1-BF4E0D08F7BC}" type="presOf" srcId="{7B08DE7D-A845-43DB-A44B-CF980F90BE8B}" destId="{9D0186E4-BB7E-4F75-84FC-83B32CF0EB79}" srcOrd="0" destOrd="0" presId="urn:microsoft.com/office/officeart/2005/8/layout/chevron2"/>
    <dgm:cxn modelId="{D460EDC4-ACF4-4C3A-A0EA-414F087B3F59}" srcId="{A413F3D9-6A60-40CE-9CB5-E39C4046A1E5}" destId="{D0B1BFEE-9F70-441D-A1D4-970B8FD721C5}" srcOrd="2" destOrd="0" parTransId="{DD78C758-35FF-4622-A366-A6104F9DC754}" sibTransId="{4B9B9CE3-96C4-48B9-9B01-E1962928E445}"/>
    <dgm:cxn modelId="{D84D2BCA-E205-4DBE-977F-3E80FF5D2D9E}" type="presOf" srcId="{99FF14A1-1CA5-4AB0-812B-D8F9320577CB}" destId="{CC32F4EF-CE36-4B9B-88C1-C05F2239530F}" srcOrd="0" destOrd="4" presId="urn:microsoft.com/office/officeart/2005/8/layout/chevron2"/>
    <dgm:cxn modelId="{AF9F4DCE-4973-40BB-B2A9-8B0D6D5FE189}" srcId="{D0B1BFEE-9F70-441D-A1D4-970B8FD721C5}" destId="{D4819E55-E174-4E53-B684-40AA5FDF98B1}" srcOrd="0" destOrd="0" parTransId="{3317254A-281A-40A3-9246-0D79959A1F2C}" sibTransId="{72CEAA28-90D5-4F22-AF1A-307612D56641}"/>
    <dgm:cxn modelId="{38C34ED5-01C3-45EC-B276-DD19EF06917F}" srcId="{7B65CDA9-8D58-4928-8F8B-28F22DEA09FE}" destId="{06DB1495-D1CE-42ED-9AD7-8492A08746EA}" srcOrd="0" destOrd="0" parTransId="{CB5D669E-CB8D-4A9F-A1F1-FC1E963F6D01}" sibTransId="{D5499832-8803-4603-8057-207828D7FAD1}"/>
    <dgm:cxn modelId="{7D0E6CD9-BC89-4696-98FC-204D2DBDCFC2}" srcId="{3034A081-B38D-4F5C-ADEC-B76881D3EEB3}" destId="{C3C0DEA9-0486-44E1-9853-96D2C9DA241E}" srcOrd="1" destOrd="0" parTransId="{0161513D-8144-4235-86A3-203E9779436A}" sibTransId="{54D18323-4B5B-4A6A-97B4-A5762FE68C81}"/>
    <dgm:cxn modelId="{520EA1E2-B1AB-43A2-B020-ACBABC52C03E}" type="presOf" srcId="{A413F3D9-6A60-40CE-9CB5-E39C4046A1E5}" destId="{CB99A09D-0C8C-451B-B001-EB8D193DF123}" srcOrd="0" destOrd="0" presId="urn:microsoft.com/office/officeart/2005/8/layout/chevron2"/>
    <dgm:cxn modelId="{942F34E5-AEDA-4FE5-B8CD-113C514FE155}" srcId="{D0B1BFEE-9F70-441D-A1D4-970B8FD721C5}" destId="{99FF14A1-1CA5-4AB0-812B-D8F9320577CB}" srcOrd="1" destOrd="0" parTransId="{2F1EE22A-75E9-44B9-A1BA-8FF73F360A4E}" sibTransId="{8BF65D7F-77BE-4D68-90E3-C3E839211C39}"/>
    <dgm:cxn modelId="{53E7CAED-DABE-4C58-9711-638F56B4158D}" srcId="{24361879-258E-4F63-A2CD-E1862C94A0ED}" destId="{7B08DE7D-A845-43DB-A44B-CF980F90BE8B}" srcOrd="0" destOrd="0" parTransId="{200839B3-F8F1-4D6D-AFD9-0455BFE8B250}" sibTransId="{9798E626-1BA8-42EF-AF96-471FFA323938}"/>
    <dgm:cxn modelId="{8D7A84F2-2C61-4804-8DAB-D450EFDDA10B}" type="presOf" srcId="{3034A081-B38D-4F5C-ADEC-B76881D3EEB3}" destId="{4D350FA3-DA93-424A-A29C-DDF636D0DBB5}" srcOrd="0" destOrd="1" presId="urn:microsoft.com/office/officeart/2005/8/layout/chevron2"/>
    <dgm:cxn modelId="{125ABBF2-2085-4BE9-99C8-6593DE609072}" type="presOf" srcId="{BD3FF80F-DC41-4CE3-B64F-741F55DDA6EC}" destId="{9D0186E4-BB7E-4F75-84FC-83B32CF0EB79}" srcOrd="0" destOrd="3" presId="urn:microsoft.com/office/officeart/2005/8/layout/chevron2"/>
    <dgm:cxn modelId="{EDCEF7F2-E4CF-411C-980C-973268BC8E6E}" type="presOf" srcId="{87507285-9639-424B-BDEE-6834D27C45F7}" destId="{4D350FA3-DA93-424A-A29C-DDF636D0DBB5}" srcOrd="0" destOrd="2" presId="urn:microsoft.com/office/officeart/2005/8/layout/chevron2"/>
    <dgm:cxn modelId="{7D6C6DF4-9B79-4C5B-8278-03DB7E6BE769}" type="presOf" srcId="{D4819E55-E174-4E53-B684-40AA5FDF98B1}" destId="{CC32F4EF-CE36-4B9B-88C1-C05F2239530F}" srcOrd="0" destOrd="3" presId="urn:microsoft.com/office/officeart/2005/8/layout/chevron2"/>
    <dgm:cxn modelId="{CCBC5B4C-182D-4F8C-B1B9-232DFF5C9556}" type="presParOf" srcId="{13FD8448-A7A3-453A-92B4-0D72404CDC51}" destId="{CC2AC1F5-CDB4-4B86-A9A1-A2B689D9753B}" srcOrd="0" destOrd="0" presId="urn:microsoft.com/office/officeart/2005/8/layout/chevron2"/>
    <dgm:cxn modelId="{6120BA8E-EAB4-45DB-A797-3AA5C53F15AF}" type="presParOf" srcId="{CC2AC1F5-CDB4-4B86-A9A1-A2B689D9753B}" destId="{CE840145-4FD1-49B5-9AE1-95B152AF5553}" srcOrd="0" destOrd="0" presId="urn:microsoft.com/office/officeart/2005/8/layout/chevron2"/>
    <dgm:cxn modelId="{8FA98754-9173-4152-8EE4-1FAE44AD8409}" type="presParOf" srcId="{CC2AC1F5-CDB4-4B86-A9A1-A2B689D9753B}" destId="{4D350FA3-DA93-424A-A29C-DDF636D0DBB5}" srcOrd="1" destOrd="0" presId="urn:microsoft.com/office/officeart/2005/8/layout/chevron2"/>
    <dgm:cxn modelId="{52A47995-74E7-47AF-9035-C9100BAAB215}" type="presParOf" srcId="{13FD8448-A7A3-453A-92B4-0D72404CDC51}" destId="{ECDE2349-BE1D-42B3-A57A-756678BE8F76}" srcOrd="1" destOrd="0" presId="urn:microsoft.com/office/officeart/2005/8/layout/chevron2"/>
    <dgm:cxn modelId="{D42E86D2-FDD5-4F41-9984-CD47012B160E}" type="presParOf" srcId="{13FD8448-A7A3-453A-92B4-0D72404CDC51}" destId="{700B946E-0059-4EE2-B114-272F262DD519}" srcOrd="2" destOrd="0" presId="urn:microsoft.com/office/officeart/2005/8/layout/chevron2"/>
    <dgm:cxn modelId="{2A8C2B98-0D2E-4580-86A5-B19906F23BA4}" type="presParOf" srcId="{700B946E-0059-4EE2-B114-272F262DD519}" destId="{50EBC81A-7896-44CD-89A6-DE4B54E3637A}" srcOrd="0" destOrd="0" presId="urn:microsoft.com/office/officeart/2005/8/layout/chevron2"/>
    <dgm:cxn modelId="{28A6796C-D14C-4E49-A3E3-C2C3BD4EE521}" type="presParOf" srcId="{700B946E-0059-4EE2-B114-272F262DD519}" destId="{9D0186E4-BB7E-4F75-84FC-83B32CF0EB79}" srcOrd="1" destOrd="0" presId="urn:microsoft.com/office/officeart/2005/8/layout/chevron2"/>
    <dgm:cxn modelId="{3F9F2EE3-82E8-4079-AB38-3E4F931E931C}" type="presParOf" srcId="{13FD8448-A7A3-453A-92B4-0D72404CDC51}" destId="{22B81F92-A179-478F-A90A-8EEE631F8B15}" srcOrd="3" destOrd="0" presId="urn:microsoft.com/office/officeart/2005/8/layout/chevron2"/>
    <dgm:cxn modelId="{A856CF59-95A1-4911-AD0E-1A5C5D993220}" type="presParOf" srcId="{13FD8448-A7A3-453A-92B4-0D72404CDC51}" destId="{A2A86A92-619F-46D0-9A79-72ADB266A27A}" srcOrd="4" destOrd="0" presId="urn:microsoft.com/office/officeart/2005/8/layout/chevron2"/>
    <dgm:cxn modelId="{8310642C-68ED-4A3D-924C-EC290988BB23}" type="presParOf" srcId="{A2A86A92-619F-46D0-9A79-72ADB266A27A}" destId="{CB99A09D-0C8C-451B-B001-EB8D193DF123}" srcOrd="0" destOrd="0" presId="urn:microsoft.com/office/officeart/2005/8/layout/chevron2"/>
    <dgm:cxn modelId="{3072680B-6159-4C7E-8016-7CE9CADBD9D9}" type="presParOf" srcId="{A2A86A92-619F-46D0-9A79-72ADB266A27A}" destId="{CC32F4EF-CE36-4B9B-88C1-C05F223953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4D26-9831-49E8-9108-B1B93E112AC4}">
      <dsp:nvSpPr>
        <dsp:cNvPr id="0" name=""/>
        <dsp:cNvSpPr/>
      </dsp:nvSpPr>
      <dsp:spPr>
        <a:xfrm>
          <a:off x="5204040" y="1892555"/>
          <a:ext cx="3068127" cy="306812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Programas</a:t>
          </a:r>
          <a:r>
            <a:rPr lang="en-US" sz="1800" kern="1200" dirty="0"/>
            <a:t> de Reciclaje Municipal, Sector Privado y </a:t>
          </a:r>
          <a:r>
            <a:rPr lang="en-US" sz="1800" kern="1200" dirty="0" err="1"/>
            <a:t>Agencias</a:t>
          </a:r>
          <a:r>
            <a:rPr lang="en-US" sz="1800" kern="1200" dirty="0"/>
            <a:t> </a:t>
          </a:r>
          <a:r>
            <a:rPr lang="en-US" sz="1800" kern="1200" dirty="0" err="1"/>
            <a:t>Gubernamentales</a:t>
          </a:r>
          <a:endParaRPr lang="en-PR" sz="1800" kern="1200" dirty="0"/>
        </a:p>
      </dsp:txBody>
      <dsp:txXfrm>
        <a:off x="5820870" y="2611249"/>
        <a:ext cx="1834467" cy="1577081"/>
      </dsp:txXfrm>
    </dsp:sp>
    <dsp:sp modelId="{E7C71B18-0736-4431-A326-54BB2300F7F3}">
      <dsp:nvSpPr>
        <dsp:cNvPr id="0" name=""/>
        <dsp:cNvSpPr/>
      </dsp:nvSpPr>
      <dsp:spPr>
        <a:xfrm>
          <a:off x="3188699" y="1033077"/>
          <a:ext cx="2518319" cy="23537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Centros</a:t>
          </a:r>
          <a:r>
            <a:rPr lang="en-US" sz="1600" kern="1200" dirty="0"/>
            <a:t> de </a:t>
          </a:r>
          <a:r>
            <a:rPr lang="en-US" sz="1600" kern="1200" dirty="0" err="1"/>
            <a:t>Recuperación</a:t>
          </a:r>
          <a:r>
            <a:rPr lang="en-US" sz="1600" kern="1200" dirty="0"/>
            <a:t> y </a:t>
          </a:r>
          <a:r>
            <a:rPr lang="en-US" sz="1600" kern="1200" dirty="0" err="1"/>
            <a:t>Procesamiento</a:t>
          </a:r>
          <a:r>
            <a:rPr lang="en-US" sz="1600" kern="1200" dirty="0"/>
            <a:t> de Material </a:t>
          </a:r>
          <a:r>
            <a:rPr lang="en-US" sz="1600" kern="1200" dirty="0" err="1"/>
            <a:t>Reciclable</a:t>
          </a:r>
          <a:endParaRPr lang="en-PR" sz="1600" kern="1200" dirty="0"/>
        </a:p>
      </dsp:txBody>
      <dsp:txXfrm>
        <a:off x="3805188" y="1629229"/>
        <a:ext cx="1285341" cy="1161474"/>
      </dsp:txXfrm>
    </dsp:sp>
    <dsp:sp modelId="{46010425-0B67-4311-BC1B-2B83B2ECB0AB}">
      <dsp:nvSpPr>
        <dsp:cNvPr id="0" name=""/>
        <dsp:cNvSpPr/>
      </dsp:nvSpPr>
      <dsp:spPr>
        <a:xfrm>
          <a:off x="5275782" y="1474290"/>
          <a:ext cx="3773797" cy="3773797"/>
        </a:xfrm>
        <a:prstGeom prst="circularArrow">
          <a:avLst>
            <a:gd name="adj1" fmla="val 4878"/>
            <a:gd name="adj2" fmla="val 312630"/>
            <a:gd name="adj3" fmla="val 3233589"/>
            <a:gd name="adj4" fmla="val 15101912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56422-53F5-4D82-8529-27D2C36774A9}">
      <dsp:nvSpPr>
        <dsp:cNvPr id="0" name=""/>
        <dsp:cNvSpPr/>
      </dsp:nvSpPr>
      <dsp:spPr>
        <a:xfrm>
          <a:off x="2800245" y="684280"/>
          <a:ext cx="2853358" cy="28533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40145-4FD1-49B5-9AE1-95B152AF5553}">
      <dsp:nvSpPr>
        <dsp:cNvPr id="0" name=""/>
        <dsp:cNvSpPr/>
      </dsp:nvSpPr>
      <dsp:spPr>
        <a:xfrm rot="5400000">
          <a:off x="-316330" y="323809"/>
          <a:ext cx="2108869" cy="1476208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5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Financiamiento de Cierre de SRS</a:t>
          </a:r>
        </a:p>
      </dsp:txBody>
      <dsp:txXfrm rot="-5400000">
        <a:off x="1" y="745582"/>
        <a:ext cx="1476208" cy="632661"/>
      </dsp:txXfrm>
    </dsp:sp>
    <dsp:sp modelId="{4D350FA3-DA93-424A-A29C-DDF636D0DBB5}">
      <dsp:nvSpPr>
        <dsp:cNvPr id="0" name=""/>
        <dsp:cNvSpPr/>
      </dsp:nvSpPr>
      <dsp:spPr>
        <a:xfrm rot="5400000">
          <a:off x="3295984" y="-1812296"/>
          <a:ext cx="1370765" cy="5010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Subvenciones Federales (EPA/ARPA) </a:t>
          </a:r>
          <a:endParaRPr lang="es-PR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Ayudas bajo “Rural Development” (Rural)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Garantías de Prestamos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Prestamos de Bajo Interés</a:t>
          </a:r>
        </a:p>
      </dsp:txBody>
      <dsp:txXfrm rot="-5400000">
        <a:off x="1476209" y="74394"/>
        <a:ext cx="4943401" cy="1236935"/>
      </dsp:txXfrm>
    </dsp:sp>
    <dsp:sp modelId="{50EBC81A-7896-44CD-89A6-DE4B54E3637A}">
      <dsp:nvSpPr>
        <dsp:cNvPr id="0" name=""/>
        <dsp:cNvSpPr/>
      </dsp:nvSpPr>
      <dsp:spPr>
        <a:xfrm rot="5400000">
          <a:off x="-290186" y="2158895"/>
          <a:ext cx="2108869" cy="1476208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/>
            <a:t>Financiamiento de </a:t>
          </a:r>
          <a:r>
            <a:rPr lang="es-PR" sz="1400" kern="1200" noProof="0" dirty="0" err="1"/>
            <a:t>Exp</a:t>
          </a:r>
          <a:r>
            <a:rPr lang="es-PR" sz="1400" kern="1200" noProof="0" dirty="0"/>
            <a:t>. Laterales</a:t>
          </a:r>
        </a:p>
      </dsp:txBody>
      <dsp:txXfrm rot="-5400000">
        <a:off x="26145" y="2580668"/>
        <a:ext cx="1476208" cy="632661"/>
      </dsp:txXfrm>
    </dsp:sp>
    <dsp:sp modelId="{9D0186E4-BB7E-4F75-84FC-83B32CF0EB79}">
      <dsp:nvSpPr>
        <dsp:cNvPr id="0" name=""/>
        <dsp:cNvSpPr/>
      </dsp:nvSpPr>
      <dsp:spPr>
        <a:xfrm rot="5400000">
          <a:off x="3223504" y="149974"/>
          <a:ext cx="1453696" cy="5010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Subvenciones Federales (Rural/HUD)</a:t>
          </a:r>
          <a:endParaRPr lang="es-PR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Uso de Fondos CDBG-DR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Ayudas bajo “Rural Development” (Rural)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Garantías de Prestamos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Prestamos de Bajo Interés</a:t>
          </a:r>
        </a:p>
      </dsp:txBody>
      <dsp:txXfrm rot="-5400000">
        <a:off x="1445194" y="1999248"/>
        <a:ext cx="4939352" cy="1311768"/>
      </dsp:txXfrm>
    </dsp:sp>
    <dsp:sp modelId="{CB99A09D-0C8C-451B-B001-EB8D193DF123}">
      <dsp:nvSpPr>
        <dsp:cNvPr id="0" name=""/>
        <dsp:cNvSpPr/>
      </dsp:nvSpPr>
      <dsp:spPr>
        <a:xfrm rot="5400000">
          <a:off x="-316330" y="4206887"/>
          <a:ext cx="2108869" cy="1476208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/>
            <a:t>Financiamiento de Nueva Infraestructura</a:t>
          </a:r>
        </a:p>
      </dsp:txBody>
      <dsp:txXfrm rot="-5400000">
        <a:off x="1" y="4628660"/>
        <a:ext cx="1476208" cy="632661"/>
      </dsp:txXfrm>
    </dsp:sp>
    <dsp:sp modelId="{CC32F4EF-CE36-4B9B-88C1-C05F2239530F}">
      <dsp:nvSpPr>
        <dsp:cNvPr id="0" name=""/>
        <dsp:cNvSpPr/>
      </dsp:nvSpPr>
      <dsp:spPr>
        <a:xfrm rot="5400000">
          <a:off x="3295984" y="2070781"/>
          <a:ext cx="1370765" cy="5010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Subvenciones Federales (Rural/HUD)</a:t>
          </a:r>
          <a:endParaRPr lang="es-P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Uso de Fondos CDBG-DR</a:t>
          </a:r>
          <a:endParaRPr lang="es-P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Ayudas bajo “Rural Development” (Rural)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Garantías de Prestamos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Prestamos de Bajo Interés</a:t>
          </a:r>
        </a:p>
      </dsp:txBody>
      <dsp:txXfrm rot="-5400000">
        <a:off x="1476209" y="3957472"/>
        <a:ext cx="4943401" cy="123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832E-6A0C-E56D-9D0C-3C6702F5A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550FC-03AE-281D-41E3-177885221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A0F7B-361B-8C42-9C1F-81ECB915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C00D-6AC2-1295-C21E-26311ECF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E4334-8694-A0F3-7F37-69CA3DB6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8255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CE9D-A802-8318-62C7-1A1FE43A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0BAAD-8051-B994-D5AF-C205498F2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3B7-7AC3-9B0A-ACF3-5E7CFC33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C2F5-9675-9CFC-D227-CCF46A0C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394E-2BD3-2701-1CEC-3238A30A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728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79035-12DE-B865-2321-5673863F6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05F0-4F01-41F0-1CCA-560F1BBFF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66FD-3478-3B57-2980-1901A718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C0036-6C8E-EBD2-9260-A9D3AEEC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8B96-1CC7-8142-A0C0-4204D3C3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211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3984-7D25-8A0B-79E4-00D330B7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21FE-1C79-4160-371C-EE13C3885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8221-528D-4A18-5F16-20E6E833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7562F-487E-3E99-775B-E8E9EF8A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DB04-DB44-D4B3-7C4F-F523BDD3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232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C019-87B0-F641-7EA9-A2362712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80025-DD4E-8C3D-C21F-0A7040EC3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3835-5A9B-FDC3-2948-58C40889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8B498-F4E7-BBD9-CF31-32C6D1C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E0C6-5E0B-245A-EEB6-F2238119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3036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959-D1E2-5A0F-C2FA-3C5C4A81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BC58-AAFE-B326-9EB9-324F9C75B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55989-6AA8-498B-D586-D919CF41F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97443-7E1F-04CC-83CB-169C6038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B7AD8-00D9-A58F-3FF4-DF4F1D9A4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26422-5FC1-C1FF-E67F-7D630E8C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2538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7EDD-9034-62F4-5A7B-C4324623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9843B-9B5C-D116-6D23-C5CBD0DAE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D2C96-875F-54E3-51D4-BB572E61F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14EF6-AD96-11A8-7A58-BD088B2EE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4D852-160F-D258-8170-6947A78F1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C1A1A-23C3-A1B2-E0EE-424017F4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18564B-2FBF-3474-1BBE-67468F1A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0540C-72E1-878A-30C2-07DE424E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6470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8989-ED61-5313-2616-B6D712F4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F24E3-2FB3-C2A2-9DBF-1F078C2D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13F68-EC64-F973-3A7E-657FC2AA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46388-37BF-E26D-6825-1AE4F31E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845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7932B-C445-7B78-4B06-45E41F48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73BEF-F8A8-B466-AE10-575514B1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406EB-CD00-5F98-7FAD-492B5C68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3070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9106-561D-DEE3-2907-1EBABABE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421CB-36AA-D60A-9303-52A39590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1A869-C65C-77EF-4640-5A9B1A3C1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A691C-13DB-2104-D81B-F1F5D8C1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C63ED-C6E3-F77C-514C-9B7AA29D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218F5-7F51-AB5B-DB15-22675005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2417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1514-D84D-7402-1883-3D8BEA42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89A68-5DA6-9D11-4024-2F28F96FE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C0A26-165C-372D-A72B-3984A6477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48780-6B40-CEB3-0329-7CB672DE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27CEC-BABC-09B9-25BE-27BC13B6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451A7-F9B8-F480-1A34-CA5154C9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9617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327BAE-1487-B7F4-60E5-3C540BCA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65B8E-0B1F-8D1C-39AE-3A5D692F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6485C-1257-5C13-0303-CC1033746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7FE4-0BE0-42DF-A0D2-9904C520960D}" type="datetimeFigureOut">
              <a:rPr lang="es-PR" smtClean="0"/>
              <a:t>11/09/2022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EB397-5252-838C-57E7-C7283423A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F745-33BC-2FC1-8797-55E7D3381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0812-D74C-4877-A24A-CA86588E41B5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35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3D84FED1-A4E2-469E-875C-6A775240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6687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>
            <a:extLst>
              <a:ext uri="{FF2B5EF4-FFF2-40B4-BE49-F238E27FC236}">
                <a16:creationId xmlns:a16="http://schemas.microsoft.com/office/drawing/2014/main" id="{CD2F3E2D-9E03-484F-A558-D4B354049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1138" y="250825"/>
            <a:ext cx="7567612" cy="1560513"/>
          </a:xfrm>
        </p:spPr>
        <p:txBody>
          <a:bodyPr/>
          <a:lstStyle/>
          <a:p>
            <a:pPr algn="ctr"/>
            <a:r>
              <a:rPr lang="es-PR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PLAN INTEGRAL </a:t>
            </a:r>
            <a:br>
              <a:rPr lang="es-PR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R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Manejo de Residuos Sólidos (2022)</a:t>
            </a:r>
          </a:p>
        </p:txBody>
      </p:sp>
      <p:sp>
        <p:nvSpPr>
          <p:cNvPr id="8196" name="Subtitle 2">
            <a:extLst>
              <a:ext uri="{FF2B5EF4-FFF2-40B4-BE49-F238E27FC236}">
                <a16:creationId xmlns:a16="http://schemas.microsoft.com/office/drawing/2014/main" id="{F9F5C1B8-731A-45C9-9338-3D0B3503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175" y="3043238"/>
            <a:ext cx="5635625" cy="3063875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s-PR" altLang="en-US" sz="2000" dirty="0">
              <a:cs typeface="Calibri" panose="020F050202020403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s-PR" altLang="en-US" sz="2000" dirty="0">
              <a:cs typeface="Calibri" panose="020F050202020403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s-PR" altLang="en-US" sz="8600" dirty="0">
                <a:cs typeface="Calibri" panose="020F0502020204030204" pitchFamily="34" charset="0"/>
              </a:rPr>
              <a:t>PUERTO RICO RECYCLING PARTNERSHIP</a:t>
            </a:r>
            <a:endParaRPr lang="es-PR" altLang="en-US" sz="7400" dirty="0">
              <a:cs typeface="Calibri" panose="020F050202020403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s-PR" altLang="en-US" sz="3700" dirty="0">
              <a:cs typeface="Calibri" panose="020F050202020403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s-PR" altLang="en-US" sz="7400" dirty="0">
              <a:cs typeface="Calibri" panose="020F050202020403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s-PR" altLang="en-US" dirty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endParaRPr lang="es-PR" altLang="en-US" dirty="0">
              <a:solidFill>
                <a:srgbClr val="FFFF00"/>
              </a:solidFill>
              <a:cs typeface="Calibri" panose="020F050202020403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4" name="Picture 2" descr="Por orden del alcalde, el vertedero de Moca permanece cerrado desde el pasado 21 de julio.">
            <a:extLst>
              <a:ext uri="{FF2B5EF4-FFF2-40B4-BE49-F238E27FC236}">
                <a16:creationId xmlns:a16="http://schemas.microsoft.com/office/drawing/2014/main" id="{83235C7E-0432-4C04-93CA-5BBADF813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8214" r="17328" b="-1"/>
          <a:stretch/>
        </p:blipFill>
        <p:spPr bwMode="auto">
          <a:xfrm>
            <a:off x="5929313" y="2062163"/>
            <a:ext cx="5183187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2">
            <a:extLst>
              <a:ext uri="{FF2B5EF4-FFF2-40B4-BE49-F238E27FC236}">
                <a16:creationId xmlns:a16="http://schemas.microsoft.com/office/drawing/2014/main" id="{7B2383B0-EC97-47D1-84EA-780218F90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50825"/>
            <a:ext cx="35972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0C5127E-C4C3-4850-99E1-3E95D6AB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046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EF8C8D77-2837-406E-B65F-3381E6FD3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8" y="457200"/>
            <a:ext cx="3932237" cy="1600200"/>
          </a:xfrm>
        </p:spPr>
        <p:txBody>
          <a:bodyPr anchor="ctr"/>
          <a:lstStyle/>
          <a:p>
            <a:pPr algn="ctr"/>
            <a:r>
              <a:rPr lang="es-PR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Reto en el Manejo de Residuos Sólidos</a:t>
            </a:r>
            <a:endParaRPr lang="es-PR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2BD1E2-3BF5-4493-9DF1-FE092739D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994806"/>
              </p:ext>
            </p:extLst>
          </p:nvPr>
        </p:nvGraphicFramePr>
        <p:xfrm>
          <a:off x="5248275" y="436098"/>
          <a:ext cx="6486525" cy="600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Text Placeholder 3">
            <a:extLst>
              <a:ext uri="{FF2B5EF4-FFF2-40B4-BE49-F238E27FC236}">
                <a16:creationId xmlns:a16="http://schemas.microsoft.com/office/drawing/2014/main" id="{14B2E81C-9ACB-4069-92B6-46C7A9E6730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es-PR" altLang="en-US" sz="3600" dirty="0">
                <a:cs typeface="Calibri" panose="020F0502020204030204" pitchFamily="34" charset="0"/>
              </a:rPr>
              <a:t>Opciones de Financiamiento</a:t>
            </a:r>
          </a:p>
          <a:p>
            <a:endParaRPr lang="es-P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5862345-4D0C-4FBB-8C77-0B0171E4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046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217BE58D-3BE0-4EEB-89FB-1349151F6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PR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Reto en el Manejo de Residuos Sólidos</a:t>
            </a:r>
            <a:endParaRPr lang="es-P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63A4B4-EED7-4CE0-9424-F558CB2CE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575" y="812800"/>
            <a:ext cx="6315075" cy="52943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P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Solicitud de Fondos: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P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ARPA para Sistemas de Rellenos Sanitarios</a:t>
            </a: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Sistema de Relleno Sanitario de Lajas</a:t>
            </a:r>
            <a:endParaRPr lang="es-PR" sz="18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Sistema de Relleno Sanitario de Cabo Rojo</a:t>
            </a: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Sistema de Relleno Sanitario de Moca</a:t>
            </a: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Sistema de Relleno Sanitario de Barranquitas</a:t>
            </a: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Sistema de Relleno Sanitario de Cayey</a:t>
            </a: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Sistema de Relleno Sanitario de Toa Alta</a:t>
            </a: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Sistema de Relleno Sanitario de Vieques y otros</a:t>
            </a:r>
            <a:endParaRPr lang="es-PR" sz="18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566928" lvl="3" indent="0" algn="ctr"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s-P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Fondos Disponibles:</a:t>
            </a:r>
            <a:endParaRPr lang="es-PR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566928" lvl="3" indent="0"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s-P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Fondos del Grant de EPA para Infraestructura de Sistemas de Rellenos Sanitarios:</a:t>
            </a:r>
          </a:p>
          <a:p>
            <a:pPr marL="566928" lvl="3" indent="0" fontAlgn="auto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s-PR" sz="18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Se recomienda utilizar los aproximadamente 26.8 MM para el desarrollo de parte de las iniciativas recomendadas para en el PIMR.</a:t>
            </a:r>
            <a:endParaRPr lang="es-PR" sz="1600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 pitchFamily="34" charset="0"/>
            </a:endParaRPr>
          </a:p>
          <a:p>
            <a:pPr marL="749808" lvl="3" indent="-18288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P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41" name="Text Placeholder 3">
            <a:extLst>
              <a:ext uri="{FF2B5EF4-FFF2-40B4-BE49-F238E27FC236}">
                <a16:creationId xmlns:a16="http://schemas.microsoft.com/office/drawing/2014/main" id="{91BDD54E-4363-4CE3-9902-B970894DCFD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es-PR" altLang="en-US" sz="3600" dirty="0">
                <a:cs typeface="Calibri" panose="020F0502020204030204" pitchFamily="34" charset="0"/>
              </a:rPr>
              <a:t>Opciones de Financiamiento Interinas</a:t>
            </a:r>
          </a:p>
          <a:p>
            <a:endParaRPr lang="es-P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601575A6-88DB-425E-B9CD-A89D9286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C4BE4598-42CE-4003-868E-BC43A22F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4791075"/>
            <a:ext cx="27495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AA294129-9928-4B10-A161-22E478CC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665288"/>
            <a:ext cx="21955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2497F01C-D4A7-4B14-AEF2-C9830686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20638"/>
            <a:ext cx="3698876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5F3DAF48-43DD-46BD-BDB7-D00CBB086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13" y="457200"/>
            <a:ext cx="4240212" cy="1600200"/>
          </a:xfrm>
        </p:spPr>
        <p:txBody>
          <a:bodyPr anchor="ctr"/>
          <a:lstStyle/>
          <a:p>
            <a:pPr algn="ctr"/>
            <a:r>
              <a:rPr lang="es-PR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RETO en el Manejo de los Residuos Sólidos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F6EFD9F-D0A3-486C-9FAD-7C47E4216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472740"/>
              </p:ext>
            </p:extLst>
          </p:nvPr>
        </p:nvGraphicFramePr>
        <p:xfrm>
          <a:off x="5360565" y="1866900"/>
          <a:ext cx="5931322" cy="31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068">
                <a:tc gridSpan="2">
                  <a:txBody>
                    <a:bodyPr/>
                    <a:lstStyle/>
                    <a:p>
                      <a:pPr algn="ctr"/>
                      <a:r>
                        <a:rPr lang="es-PR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SRS con Ordenes de la EPA Vigentes</a:t>
                      </a: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es-P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3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Arecibo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(Orden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Cumplimiento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RCRA)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Lajas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(Orden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Cierre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3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Arroyo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(Orden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Cierre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Moca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(Orden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Cierre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Cerró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Súbito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Cayey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(Orden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Cierre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Toa Alta </a:t>
                      </a:r>
                      <a:r>
                        <a:rPr lang="en-US" sz="1100"/>
                        <a:t>(Orden de Cierre)</a:t>
                      </a:r>
                      <a:endParaRPr lang="es-PR" sz="1100" dirty="0"/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(Orden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Cierre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Toa Baja </a:t>
                      </a:r>
                      <a:r>
                        <a:rPr lang="en-US" sz="1100" dirty="0"/>
                        <a:t>(Orden de </a:t>
                      </a:r>
                      <a:r>
                        <a:rPr lang="en-US" sz="1100" dirty="0" err="1"/>
                        <a:t>Cierre</a:t>
                      </a:r>
                      <a:r>
                        <a:rPr lang="en-US" sz="1100" dirty="0"/>
                        <a:t>)</a:t>
                      </a:r>
                      <a:endParaRPr lang="es-PR" sz="1100" dirty="0"/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Isabela </a:t>
                      </a:r>
                      <a:r>
                        <a:rPr lang="en-US" sz="11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(Orden de Cierre de la EPA)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Vega Baja (Orden de </a:t>
                      </a:r>
                      <a:r>
                        <a:rPr lang="en-US" sz="1100" dirty="0" err="1"/>
                        <a:t>Cierre</a:t>
                      </a:r>
                      <a:r>
                        <a:rPr lang="en-US" sz="1100" dirty="0"/>
                        <a:t>)</a:t>
                      </a:r>
                      <a:endParaRPr lang="es-PR" sz="1100" dirty="0"/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75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Juncos 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(Orden de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Cierre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n-US" sz="11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Permiso</a:t>
                      </a:r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Expansion Lateral)</a:t>
                      </a:r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endParaRPr lang="es-PR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30" name="Text Placeholder 3">
            <a:extLst>
              <a:ext uri="{FF2B5EF4-FFF2-40B4-BE49-F238E27FC236}">
                <a16:creationId xmlns:a16="http://schemas.microsoft.com/office/drawing/2014/main" id="{BD4A3283-3B73-4747-B29D-AE38653F8C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5481" y="2493962"/>
            <a:ext cx="4420743" cy="3811588"/>
          </a:xfrm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altLang="en-US" sz="2800" dirty="0"/>
              <a:t>Se disponen sobre 8,500 </a:t>
            </a:r>
            <a:r>
              <a:rPr lang="es-PR" altLang="en-US" sz="2800" dirty="0" err="1"/>
              <a:t>Tons</a:t>
            </a:r>
            <a:r>
              <a:rPr lang="es-PR" altLang="en-US" sz="2800" dirty="0"/>
              <a:t>. por día en los SRS.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R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altLang="en-US" sz="2800" dirty="0"/>
              <a:t>11 SRS con Órdenes Emitidas por la EPA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R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R" altLang="en-US" sz="2800" dirty="0"/>
              <a:t>Desvío de residuos es menos de un 15%.</a:t>
            </a:r>
          </a:p>
          <a:p>
            <a:endParaRPr lang="es-PR" altLang="en-US" sz="28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C9B74C1-5BE8-4E18-8593-40F013C3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7463"/>
            <a:ext cx="3700463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8A12B7A1-0CB5-4A56-B58F-960CDD4B7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2" y="457200"/>
            <a:ext cx="4519613" cy="1600200"/>
          </a:xfrm>
        </p:spPr>
        <p:txBody>
          <a:bodyPr anchor="ctr"/>
          <a:lstStyle/>
          <a:p>
            <a:pPr algn="ctr"/>
            <a:r>
              <a:rPr lang="es-PR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Presentación sobre el Manejo de los Residuos Sólidos</a:t>
            </a:r>
            <a:endParaRPr lang="es-PR" altLang="en-US" sz="2800" dirty="0"/>
          </a:p>
        </p:txBody>
      </p:sp>
      <p:pic>
        <p:nvPicPr>
          <p:cNvPr id="7172" name="Content Placeholder 10">
            <a:extLst>
              <a:ext uri="{FF2B5EF4-FFF2-40B4-BE49-F238E27FC236}">
                <a16:creationId xmlns:a16="http://schemas.microsoft.com/office/drawing/2014/main" id="{D49E4D70-C1CB-4A80-8CBF-7AE0B1CDE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663" y="244475"/>
            <a:ext cx="6892925" cy="4065588"/>
          </a:xfrm>
        </p:spPr>
      </p:pic>
      <p:sp>
        <p:nvSpPr>
          <p:cNvPr id="7173" name="Text Placeholder 3">
            <a:extLst>
              <a:ext uri="{FF2B5EF4-FFF2-40B4-BE49-F238E27FC236}">
                <a16:creationId xmlns:a16="http://schemas.microsoft.com/office/drawing/2014/main" id="{33379D27-CD2D-413A-A385-5B8D7E1AE5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325" y="1708150"/>
            <a:ext cx="3932238" cy="3811588"/>
          </a:xfrm>
        </p:spPr>
        <p:txBody>
          <a:bodyPr anchor="ctr"/>
          <a:lstStyle/>
          <a:p>
            <a:pPr algn="just"/>
            <a:r>
              <a:rPr lang="es-PR" altLang="en-US" sz="2000" b="1" dirty="0">
                <a:cs typeface="Calibri" panose="020F0502020204030204" pitchFamily="34" charset="0"/>
              </a:rPr>
              <a:t>Infraestructura disponible o que requiere ser </a:t>
            </a:r>
            <a:r>
              <a:rPr lang="es-PR" altLang="en-US" sz="2000" b="1" dirty="0" err="1">
                <a:cs typeface="Calibri" panose="020F0502020204030204" pitchFamily="34" charset="0"/>
              </a:rPr>
              <a:t>re-desarrollada</a:t>
            </a:r>
            <a:r>
              <a:rPr lang="es-PR" altLang="en-US" sz="2000" b="1" dirty="0">
                <a:cs typeface="Calibri" panose="020F0502020204030204" pitchFamily="34" charset="0"/>
              </a:rPr>
              <a:t> para su utilización. </a:t>
            </a:r>
          </a:p>
        </p:txBody>
      </p:sp>
      <p:sp>
        <p:nvSpPr>
          <p:cNvPr id="7174" name="TextBox 6">
            <a:extLst>
              <a:ext uri="{FF2B5EF4-FFF2-40B4-BE49-F238E27FC236}">
                <a16:creationId xmlns:a16="http://schemas.microsoft.com/office/drawing/2014/main" id="{AD303593-4DE9-4AF5-8681-956CFD3ED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392613"/>
            <a:ext cx="71247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(1) Las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Marías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(2)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Maunabo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 (3) San Germán,  (4)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Comerío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(5) Quebradillas,  (6)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Lares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(7)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Villalba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(8) Jayuya,  (9) San Sebastián,  (10)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Maricao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(11)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Morovis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(12) Cidra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(1) Aguadilla,  (2) San Juan, (3) Caguas (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Construida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El Municipio)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MRF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(1)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Guayanilla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 (2)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Hormigueros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(3) Toa Baja </a:t>
            </a:r>
            <a:r>
              <a:rPr lang="en-US" alt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(Nueva </a:t>
            </a:r>
            <a:r>
              <a:rPr lang="en-US" alt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</a:t>
            </a:r>
            <a:r>
              <a:rPr lang="en-US" alt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ser </a:t>
            </a:r>
            <a:r>
              <a:rPr lang="en-US" alt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desarrollada</a:t>
            </a:r>
            <a:r>
              <a:rPr lang="en-US" alt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Municipio)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Planta de </a:t>
            </a:r>
            <a:r>
              <a:rPr lang="en-US" alt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Composta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(1) Arecibo (2) Mayaguez (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construida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operada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AAA)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1200" i="1" dirty="0">
                <a:cs typeface="Calibri" panose="020F0502020204030204" pitchFamily="34" charset="0"/>
              </a:rPr>
              <a:t>Se requiere evaluar las facilidades de la Compañía de Fomento Industrial, y actualizar y mejorar la infraestructura disponible que fue desarrollada por la ADS en la época de los 1990 con Bonos Exentos del Gobierno de Puerto Rico.</a:t>
            </a:r>
            <a:r>
              <a:rPr lang="es-P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E1F89C1-E4AA-47FF-9046-E315C040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" y="0"/>
            <a:ext cx="12192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7305D5-39E6-4704-AF05-4DD838E8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3" y="687897"/>
            <a:ext cx="10694624" cy="125926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METAS del</a:t>
            </a:r>
            <a:br>
              <a:rPr lang="en-US" sz="4800" b="1" dirty="0"/>
            </a:br>
            <a:r>
              <a:rPr lang="en-US" sz="4800" b="1" dirty="0"/>
              <a:t>Plan Integral de </a:t>
            </a:r>
            <a:r>
              <a:rPr lang="en-US" sz="4800" b="1" dirty="0" err="1"/>
              <a:t>Manejo</a:t>
            </a:r>
            <a:r>
              <a:rPr lang="en-US" sz="4800" b="1" dirty="0"/>
              <a:t> de </a:t>
            </a:r>
            <a:r>
              <a:rPr lang="en-US" sz="4800" b="1" dirty="0" err="1"/>
              <a:t>Residuos</a:t>
            </a:r>
            <a:r>
              <a:rPr lang="en-US" sz="4800" b="1" dirty="0"/>
              <a:t> (PIMR)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DFF8B-9F0C-43AB-BB99-7BF63F34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002" y="2635061"/>
            <a:ext cx="11383860" cy="345459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sz="2800" b="1" dirty="0">
                <a:solidFill>
                  <a:schemeClr val="tx1"/>
                </a:solidFill>
              </a:rPr>
              <a:t>Definir estrategias ambientalmente seguras y fiscalmente responsables para el manejo de los residuos en Puerto Rico.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s-PR" sz="2800" b="1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sz="2800" b="1" dirty="0">
                <a:solidFill>
                  <a:schemeClr val="tx1"/>
                </a:solidFill>
              </a:rPr>
              <a:t>Tener una adecuada infraestructura para el manejo intermedio, procesamiento y disposición final de los residuos que cumpla con la reglamentación ambiental por los próximos 30 años.</a:t>
            </a:r>
          </a:p>
        </p:txBody>
      </p:sp>
    </p:spTree>
    <p:extLst>
      <p:ext uri="{BB962C8B-B14F-4D97-AF65-F5344CB8AC3E}">
        <p14:creationId xmlns:p14="http://schemas.microsoft.com/office/powerpoint/2010/main" val="423238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2367756-958F-488D-AE7E-AD19D6F9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0150AC8-0D80-4DAE-B4E6-38694D6F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/>
              <a:t>Curso</a:t>
            </a:r>
            <a:r>
              <a:rPr lang="en-US" sz="6000" b="1" dirty="0"/>
              <a:t> de </a:t>
            </a:r>
            <a:r>
              <a:rPr lang="en-US" sz="6000" b="1" dirty="0" err="1"/>
              <a:t>Acción</a:t>
            </a:r>
            <a:r>
              <a:rPr lang="en-US" sz="6000" b="1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6D500-6CEC-4C2A-877D-32BCF650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2" y="1690687"/>
            <a:ext cx="10842072" cy="480218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err="1"/>
              <a:t>Estudio</a:t>
            </a:r>
            <a:r>
              <a:rPr lang="en-US" dirty="0"/>
              <a:t> de Vida Util de </a:t>
            </a:r>
            <a:r>
              <a:rPr lang="en-US" dirty="0" err="1"/>
              <a:t>los</a:t>
            </a:r>
            <a:r>
              <a:rPr lang="en-US" dirty="0"/>
              <a:t> SRS – (</a:t>
            </a:r>
            <a:r>
              <a:rPr lang="en-US" dirty="0" err="1"/>
              <a:t>completado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Estudio</a:t>
            </a:r>
            <a:r>
              <a:rPr lang="en-US" dirty="0"/>
              <a:t> de </a:t>
            </a:r>
            <a:r>
              <a:rPr lang="en-US" dirty="0" err="1"/>
              <a:t>Caracterización</a:t>
            </a:r>
            <a:r>
              <a:rPr lang="en-US" dirty="0"/>
              <a:t> de </a:t>
            </a:r>
            <a:r>
              <a:rPr lang="en-US" dirty="0" err="1"/>
              <a:t>Residuos</a:t>
            </a:r>
            <a:r>
              <a:rPr lang="en-US" dirty="0"/>
              <a:t> </a:t>
            </a:r>
            <a:r>
              <a:rPr lang="en-US" dirty="0" err="1"/>
              <a:t>Sólidos</a:t>
            </a:r>
            <a:r>
              <a:rPr lang="en-US" dirty="0"/>
              <a:t> –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progreso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Plan Integral de </a:t>
            </a:r>
            <a:r>
              <a:rPr lang="en-US" dirty="0" err="1"/>
              <a:t>Manejo</a:t>
            </a:r>
            <a:r>
              <a:rPr lang="en-US" dirty="0"/>
              <a:t> de </a:t>
            </a:r>
            <a:r>
              <a:rPr lang="en-US" dirty="0" err="1"/>
              <a:t>Residuos</a:t>
            </a:r>
            <a:r>
              <a:rPr lang="en-US" dirty="0"/>
              <a:t> (PIMR) – (a </a:t>
            </a:r>
            <a:r>
              <a:rPr lang="en-US" dirty="0" err="1"/>
              <a:t>desarrollarse</a:t>
            </a:r>
            <a:r>
              <a:rPr lang="en-US" dirty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de </a:t>
            </a:r>
            <a:r>
              <a:rPr lang="en-US" dirty="0" err="1"/>
              <a:t>manejo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Cierre</a:t>
            </a:r>
            <a:r>
              <a:rPr lang="en-US" dirty="0"/>
              <a:t> de </a:t>
            </a:r>
            <a:r>
              <a:rPr lang="en-US" dirty="0" err="1"/>
              <a:t>vertederos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Expansiones</a:t>
            </a:r>
            <a:r>
              <a:rPr lang="en-US" dirty="0"/>
              <a:t> </a:t>
            </a:r>
            <a:r>
              <a:rPr lang="en-US" dirty="0" err="1"/>
              <a:t>laterales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Estaciones</a:t>
            </a:r>
            <a:r>
              <a:rPr lang="en-US" dirty="0"/>
              <a:t> de </a:t>
            </a:r>
            <a:r>
              <a:rPr lang="en-US" dirty="0" err="1"/>
              <a:t>Transbordo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Instalaciones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de Material </a:t>
            </a:r>
            <a:r>
              <a:rPr lang="en-US" dirty="0" err="1"/>
              <a:t>Reciclable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Plantas</a:t>
            </a:r>
            <a:r>
              <a:rPr lang="en-US" dirty="0"/>
              <a:t> de </a:t>
            </a:r>
            <a:r>
              <a:rPr lang="en-US" dirty="0" err="1"/>
              <a:t>Composta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err="1"/>
              <a:t>Evaluar</a:t>
            </a:r>
            <a:r>
              <a:rPr lang="en-US" dirty="0"/>
              <a:t> </a:t>
            </a:r>
            <a:r>
              <a:rPr lang="en-US" dirty="0" err="1"/>
              <a:t>nuevas</a:t>
            </a:r>
            <a:r>
              <a:rPr lang="en-US" dirty="0"/>
              <a:t> </a:t>
            </a:r>
            <a:r>
              <a:rPr lang="en-US" dirty="0" err="1"/>
              <a:t>tecnologías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intermedio</a:t>
            </a:r>
            <a:r>
              <a:rPr lang="en-US" dirty="0"/>
              <a:t> y </a:t>
            </a:r>
            <a:r>
              <a:rPr lang="en-US" dirty="0" err="1"/>
              <a:t>disposición</a:t>
            </a:r>
            <a:r>
              <a:rPr lang="en-US" dirty="0"/>
              <a:t> final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para </a:t>
            </a:r>
            <a:r>
              <a:rPr lang="en-US" dirty="0" err="1"/>
              <a:t>revisar</a:t>
            </a:r>
            <a:r>
              <a:rPr lang="en-US" dirty="0"/>
              <a:t> y </a:t>
            </a:r>
            <a:r>
              <a:rPr lang="en-US" dirty="0" err="1"/>
              <a:t>validar</a:t>
            </a:r>
            <a:r>
              <a:rPr lang="en-US" dirty="0"/>
              <a:t> PIMR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Implantación</a:t>
            </a:r>
            <a:r>
              <a:rPr lang="en-US" dirty="0"/>
              <a:t> de PIMR</a:t>
            </a:r>
          </a:p>
        </p:txBody>
      </p:sp>
    </p:spTree>
    <p:extLst>
      <p:ext uri="{BB962C8B-B14F-4D97-AF65-F5344CB8AC3E}">
        <p14:creationId xmlns:p14="http://schemas.microsoft.com/office/powerpoint/2010/main" val="174298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C4D8B4C-91A4-4B01-BAE0-00ACC8B6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06B2A-3EC0-4239-A162-2291684A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365125"/>
            <a:ext cx="10909183" cy="1325563"/>
          </a:xfrm>
        </p:spPr>
        <p:txBody>
          <a:bodyPr>
            <a:noAutofit/>
          </a:bodyPr>
          <a:lstStyle/>
          <a:p>
            <a:pPr algn="ctr"/>
            <a:r>
              <a:rPr lang="es-PR" sz="6000" b="1" dirty="0"/>
              <a:t>Actividades para el</a:t>
            </a:r>
            <a:br>
              <a:rPr lang="es-PR" sz="6000" b="1" dirty="0"/>
            </a:br>
            <a:r>
              <a:rPr lang="es-PR" sz="6000" b="1" dirty="0"/>
              <a:t>Desarrollo del PIMR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AA037-980D-44ED-9EFD-5125BC20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2416029"/>
            <a:ext cx="11165746" cy="4328719"/>
          </a:xfrm>
        </p:spPr>
        <p:txBody>
          <a:bodyPr>
            <a:noAutofit/>
          </a:bodyPr>
          <a:lstStyle/>
          <a:p>
            <a:r>
              <a:rPr lang="es-PR" sz="3200" dirty="0"/>
              <a:t>Solicitud de Propuesta.</a:t>
            </a:r>
          </a:p>
          <a:p>
            <a:r>
              <a:rPr lang="es-PR" sz="3200" dirty="0"/>
              <a:t>Evaluación de propuestas y adjudicación de contratista.</a:t>
            </a:r>
          </a:p>
          <a:p>
            <a:r>
              <a:rPr lang="es-PR" sz="3200" dirty="0"/>
              <a:t>Evaluación de condición de manejo actual y estudios anteriores.</a:t>
            </a:r>
          </a:p>
          <a:p>
            <a:r>
              <a:rPr lang="es-PR" sz="3200" dirty="0"/>
              <a:t>Reunión con comunidades, asociaciones profesionales, ONG, etc.</a:t>
            </a:r>
          </a:p>
          <a:p>
            <a:r>
              <a:rPr lang="es-PR" sz="3200" dirty="0"/>
              <a:t>Desarrollo del borrador.</a:t>
            </a:r>
          </a:p>
          <a:p>
            <a:r>
              <a:rPr lang="es-PR" sz="3200" dirty="0"/>
              <a:t>Discusión del borrador final con sectores de interés.</a:t>
            </a:r>
          </a:p>
          <a:p>
            <a:r>
              <a:rPr lang="es-PR" sz="3200" dirty="0"/>
              <a:t>Vistas Públicas.</a:t>
            </a:r>
          </a:p>
        </p:txBody>
      </p:sp>
    </p:spTree>
    <p:extLst>
      <p:ext uri="{BB962C8B-B14F-4D97-AF65-F5344CB8AC3E}">
        <p14:creationId xmlns:p14="http://schemas.microsoft.com/office/powerpoint/2010/main" val="382078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20EEC80-5E7B-4D2B-9DEE-9FBA2ACF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6C58F5CB-8FEF-48CC-B4E2-93B156B2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50" y="119063"/>
            <a:ext cx="3932238" cy="1600200"/>
          </a:xfrm>
        </p:spPr>
        <p:txBody>
          <a:bodyPr anchor="ctr"/>
          <a:lstStyle/>
          <a:p>
            <a:pPr algn="ctr"/>
            <a:r>
              <a:rPr lang="es-PR" altLang="en-US" i="1">
                <a:latin typeface="Calibri" panose="020F0502020204030204" pitchFamily="34" charset="0"/>
                <a:cs typeface="Calibri" panose="020F0502020204030204" pitchFamily="34" charset="0"/>
              </a:rPr>
              <a:t>RECICLAJE de Residuos Sólidos</a:t>
            </a:r>
            <a:endParaRPr lang="es-PR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BC5783-81BA-474C-B094-E21437CF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760" y="1220788"/>
            <a:ext cx="7744408" cy="54832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s-P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Parte de las Instalaciones a ser rehabilitadas para la promoción del reciclaje: </a:t>
            </a:r>
            <a:endParaRPr lang="es-PR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pPr marL="91440" indent="-91440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R" sz="2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es-PR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Planta de Reciclaje de </a:t>
            </a:r>
            <a:r>
              <a:rPr lang="es-PR" sz="2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Toa</a:t>
            </a:r>
            <a:r>
              <a:rPr lang="es-PR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Baja</a:t>
            </a:r>
          </a:p>
          <a:p>
            <a:pPr marL="401638" indent="-401638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R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Planta de Composta de Arecibo</a:t>
            </a:r>
          </a:p>
          <a:p>
            <a:pPr marL="401638" indent="-401638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R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Instalaciones de Segregación de Materiales Potencialmente Reciclables:</a:t>
            </a:r>
          </a:p>
          <a:p>
            <a:pPr marL="627063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PR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Municipio de Guayanilla</a:t>
            </a:r>
          </a:p>
          <a:p>
            <a:pPr marL="627063" fontAlgn="auto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PR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Municipio de Hormigueros</a:t>
            </a:r>
            <a:endParaRPr lang="es-P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96A4E-832C-4600-B747-3120F100C7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735" y="4181753"/>
            <a:ext cx="3527496" cy="2305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C2CEFCB-BA91-9952-DA4D-A8F4247C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2196099"/>
            <a:ext cx="3199733" cy="179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20EEC80-5E7B-4D2B-9DEE-9FBA2ACF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19"/>
            <a:ext cx="12192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6C58F5CB-8FEF-48CC-B4E2-93B156B2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49" y="119063"/>
            <a:ext cx="3930250" cy="1600200"/>
          </a:xfrm>
        </p:spPr>
        <p:txBody>
          <a:bodyPr anchor="ctr"/>
          <a:lstStyle/>
          <a:p>
            <a:pPr algn="ctr"/>
            <a:r>
              <a:rPr lang="es-PR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RECICLAJE de Residuos Sólidos  </a:t>
            </a:r>
            <a:endParaRPr lang="es-PR" altLang="en-US" dirty="0"/>
          </a:p>
        </p:txBody>
      </p:sp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D2A0CE4B-9488-6F15-0AB0-024A1A1A6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822" y="2028278"/>
            <a:ext cx="2582122" cy="2126217"/>
          </a:xfrm>
          <a:prstGeom prst="rect">
            <a:avLst/>
          </a:prstGeom>
        </p:spPr>
      </p:pic>
      <p:pic>
        <p:nvPicPr>
          <p:cNvPr id="8" name="Picture 7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6AD05DC3-29C5-CE75-16F2-F165025A9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91" y="4254665"/>
            <a:ext cx="3010774" cy="225808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A7AE565-6D3B-9FBF-6962-9F0C708EE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518161"/>
              </p:ext>
            </p:extLst>
          </p:nvPr>
        </p:nvGraphicFramePr>
        <p:xfrm>
          <a:off x="1645920" y="755010"/>
          <a:ext cx="10546080" cy="557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D44A5A-77AA-3906-56A8-C25B5967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err="1"/>
              <a:t>Estrategias</a:t>
            </a:r>
            <a:r>
              <a:rPr lang="en-US" b="1" i="1" dirty="0"/>
              <a:t> </a:t>
            </a:r>
            <a:r>
              <a:rPr lang="en-US" b="1" i="1" dirty="0" err="1"/>
              <a:t>Operacionales</a:t>
            </a:r>
            <a:endParaRPr lang="en-PR" b="1" i="1" dirty="0"/>
          </a:p>
        </p:txBody>
      </p:sp>
    </p:spTree>
    <p:extLst>
      <p:ext uri="{BB962C8B-B14F-4D97-AF65-F5344CB8AC3E}">
        <p14:creationId xmlns:p14="http://schemas.microsoft.com/office/powerpoint/2010/main" val="171780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20EEC80-5E7B-4D2B-9DEE-9FBA2ACF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6C58F5CB-8FEF-48CC-B4E2-93B156B2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249" y="119063"/>
            <a:ext cx="3930250" cy="1600200"/>
          </a:xfrm>
        </p:spPr>
        <p:txBody>
          <a:bodyPr anchor="ctr"/>
          <a:lstStyle/>
          <a:p>
            <a:pPr algn="ctr"/>
            <a:r>
              <a:rPr lang="es-PR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RECICLAJE de Residuos Sólidos  </a:t>
            </a:r>
            <a:endParaRPr lang="es-PR" alt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D44A5A-77AA-3906-56A8-C25B59674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909" y="2175310"/>
            <a:ext cx="10094479" cy="332071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/>
              <a:t>Estrategias</a:t>
            </a:r>
            <a:r>
              <a:rPr lang="en-US" b="1" i="1" dirty="0"/>
              <a:t> </a:t>
            </a:r>
            <a:r>
              <a:rPr lang="en-US" b="1" i="1" dirty="0" err="1"/>
              <a:t>Educativas</a:t>
            </a:r>
            <a:endParaRPr lang="en-US" b="1" i="1" dirty="0"/>
          </a:p>
          <a:p>
            <a:r>
              <a:rPr lang="en-US" sz="2800" dirty="0" err="1"/>
              <a:t>Fomentar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i="1" dirty="0" err="1"/>
              <a:t>Cultura</a:t>
            </a:r>
            <a:r>
              <a:rPr lang="en-US" sz="2800" i="1" dirty="0"/>
              <a:t> de Reciclaje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todos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sectores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Promover</a:t>
            </a:r>
            <a:r>
              <a:rPr lang="en-US" sz="2800" dirty="0"/>
              <a:t> </a:t>
            </a:r>
            <a:r>
              <a:rPr lang="en-US" sz="2800" dirty="0" err="1"/>
              <a:t>campañas</a:t>
            </a:r>
            <a:r>
              <a:rPr lang="en-US" sz="2800" dirty="0"/>
              <a:t> </a:t>
            </a:r>
            <a:r>
              <a:rPr lang="en-US" sz="2800" dirty="0" err="1"/>
              <a:t>educativas</a:t>
            </a:r>
            <a:r>
              <a:rPr lang="en-US" sz="2800" dirty="0"/>
              <a:t> con </a:t>
            </a:r>
            <a:r>
              <a:rPr lang="en-US" sz="2800" dirty="0" err="1"/>
              <a:t>enfoques</a:t>
            </a:r>
            <a:r>
              <a:rPr lang="en-US" sz="2800" dirty="0"/>
              <a:t> </a:t>
            </a:r>
            <a:r>
              <a:rPr lang="en-US" sz="2800" dirty="0" err="1"/>
              <a:t>innovadores</a:t>
            </a:r>
            <a:r>
              <a:rPr lang="en-US" sz="2800" dirty="0"/>
              <a:t> que </a:t>
            </a:r>
            <a:r>
              <a:rPr lang="en-US" sz="2800" dirty="0" err="1"/>
              <a:t>apelen</a:t>
            </a:r>
            <a:r>
              <a:rPr lang="en-US" sz="2800" dirty="0"/>
              <a:t> a </a:t>
            </a:r>
            <a:r>
              <a:rPr lang="en-US" sz="2800" dirty="0" err="1"/>
              <a:t>toda</a:t>
            </a:r>
            <a:r>
              <a:rPr lang="en-US" sz="2800" dirty="0"/>
              <a:t> la </a:t>
            </a:r>
            <a:r>
              <a:rPr lang="en-US" sz="2800" dirty="0" err="1"/>
              <a:t>comunidad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Capacitar</a:t>
            </a:r>
            <a:r>
              <a:rPr lang="en-US" sz="2800" dirty="0"/>
              <a:t> al personal que </a:t>
            </a:r>
            <a:r>
              <a:rPr lang="en-US" sz="2800" dirty="0" err="1"/>
              <a:t>ejerce</a:t>
            </a:r>
            <a:r>
              <a:rPr lang="en-US" sz="2800" dirty="0"/>
              <a:t> </a:t>
            </a:r>
            <a:r>
              <a:rPr lang="en-US" sz="2800" dirty="0" err="1"/>
              <a:t>funciones</a:t>
            </a:r>
            <a:r>
              <a:rPr lang="en-US" sz="2800" dirty="0"/>
              <a:t> </a:t>
            </a:r>
            <a:r>
              <a:rPr lang="en-US" sz="2800" dirty="0" err="1"/>
              <a:t>relacionadas</a:t>
            </a:r>
            <a:r>
              <a:rPr lang="en-US" sz="2800" dirty="0"/>
              <a:t> al Reciclaje.</a:t>
            </a:r>
            <a:endParaRPr lang="en-PR" sz="2800" dirty="0"/>
          </a:p>
        </p:txBody>
      </p:sp>
    </p:spTree>
    <p:extLst>
      <p:ext uri="{BB962C8B-B14F-4D97-AF65-F5344CB8AC3E}">
        <p14:creationId xmlns:p14="http://schemas.microsoft.com/office/powerpoint/2010/main" val="341003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839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PLAN INTEGRAL   Manejo de Residuos Sólidos (2022)</vt:lpstr>
      <vt:lpstr>RETO en el Manejo de los Residuos Sólidos</vt:lpstr>
      <vt:lpstr>Presentación sobre el Manejo de los Residuos Sólidos</vt:lpstr>
      <vt:lpstr>METAS del Plan Integral de Manejo de Residuos (PIMR) </vt:lpstr>
      <vt:lpstr>Curso de Acción </vt:lpstr>
      <vt:lpstr>Actividades para el Desarrollo del PIMR</vt:lpstr>
      <vt:lpstr>RECICLAJE de Residuos Sólidos</vt:lpstr>
      <vt:lpstr>RECICLAJE de Residuos Sólidos  </vt:lpstr>
      <vt:lpstr>RECICLAJE de Residuos Sólidos  </vt:lpstr>
      <vt:lpstr>Reto en el Manejo de Residuos Sólidos</vt:lpstr>
      <vt:lpstr>Reto en el Manejo de Residuos Sólidos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INTEGRAL   Manejo de Residuos Sólidos (2022)</dc:title>
  <dc:creator>Maria Victoria Rodriguez Muñoz</dc:creator>
  <cp:lastModifiedBy>Maria Victoria Rodriguez Muñoz</cp:lastModifiedBy>
  <cp:revision>24</cp:revision>
  <cp:lastPrinted>2022-11-08T20:08:56Z</cp:lastPrinted>
  <dcterms:created xsi:type="dcterms:W3CDTF">2022-11-02T12:30:59Z</dcterms:created>
  <dcterms:modified xsi:type="dcterms:W3CDTF">2022-11-09T20:50:49Z</dcterms:modified>
</cp:coreProperties>
</file>