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835" r:id="rId2"/>
    <p:sldId id="824" r:id="rId3"/>
    <p:sldId id="266" r:id="rId4"/>
    <p:sldId id="836" r:id="rId5"/>
    <p:sldId id="329" r:id="rId6"/>
    <p:sldId id="82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5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E78EA2-0C13-47B5-B435-1D482812A49A}" v="908" dt="2021-08-04T00:57:36.546"/>
    <p1510:client id="{BD6FE635-DCD3-4D67-A84C-EEBD8B7B143C}" v="1164" dt="2021-08-04T01:04:38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0ECC2-E1F7-4834-A98C-EA1A606AE095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60963F7-DE13-46A4-BD70-17D579DEDC6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500" b="1">
              <a:latin typeface="BureauGrotCond Medium" panose="02000606060000020004" pitchFamily="50" charset="0"/>
            </a:rPr>
            <a:t>Digestión Anaeróbica                    </a:t>
          </a:r>
          <a:r>
            <a:rPr lang="en-US" sz="1700">
              <a:latin typeface="BureauGrotCond Medium" panose="02000606060000020004" pitchFamily="50" charset="0"/>
            </a:rPr>
            <a:t>  </a:t>
          </a:r>
        </a:p>
        <a:p>
          <a:pPr algn="ctr"/>
          <a:r>
            <a:rPr lang="en-US" sz="1700">
              <a:latin typeface="Abadi Extra Light" panose="020B0204020104020204" pitchFamily="34" charset="0"/>
            </a:rPr>
            <a:t>¿Para qué sirve?</a:t>
          </a:r>
        </a:p>
        <a:p>
          <a:pPr algn="ctr"/>
          <a:r>
            <a:rPr lang="en-US" sz="1700">
              <a:latin typeface="Abadi Extra Light" panose="020B0204020104020204" pitchFamily="34" charset="0"/>
            </a:rPr>
            <a:t>¿Cómo funciona?</a:t>
          </a:r>
        </a:p>
        <a:p>
          <a:pPr algn="ctr"/>
          <a:r>
            <a:rPr lang="en-US" sz="1700">
              <a:latin typeface="Abadi Extra Light" panose="020B0204020104020204" pitchFamily="34" charset="0"/>
            </a:rPr>
            <a:t>Tipos de digestores</a:t>
          </a:r>
          <a:endParaRPr lang="en-US" sz="2500" b="1">
            <a:latin typeface="BureauGrotCond Medium" panose="02000606060000020004" pitchFamily="50" charset="0"/>
          </a:endParaRPr>
        </a:p>
      </dgm:t>
    </dgm:pt>
    <dgm:pt modelId="{5F6B1F0E-36FC-47F4-877C-94BDF12E36B9}" type="parTrans" cxnId="{831430E0-AECA-44A7-8078-73A24472BBE3}">
      <dgm:prSet/>
      <dgm:spPr/>
      <dgm:t>
        <a:bodyPr/>
        <a:lstStyle/>
        <a:p>
          <a:endParaRPr lang="en-US"/>
        </a:p>
      </dgm:t>
    </dgm:pt>
    <dgm:pt modelId="{7DF775B8-09C4-4DFC-829B-2524E070F8B6}" type="sibTrans" cxnId="{831430E0-AECA-44A7-8078-73A24472BBE3}">
      <dgm:prSet/>
      <dgm:spPr/>
      <dgm:t>
        <a:bodyPr/>
        <a:lstStyle/>
        <a:p>
          <a:endParaRPr lang="en-US"/>
        </a:p>
      </dgm:t>
    </dgm:pt>
    <dgm:pt modelId="{E4E54853-ED52-4DF9-992D-315CEC93F1D6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400" b="1">
              <a:latin typeface="BureauGrotCond Medium" panose="02000606060000020004" pitchFamily="50" charset="0"/>
            </a:rPr>
            <a:t>Digestión Anaeróbica en Bacardi</a:t>
          </a:r>
        </a:p>
        <a:p>
          <a:pPr algn="ctr"/>
          <a:r>
            <a:rPr lang="en-US" sz="1200">
              <a:latin typeface="Abadi Extra Light" panose="020B0204020104020204" pitchFamily="34" charset="0"/>
            </a:rPr>
            <a:t>  </a:t>
          </a:r>
        </a:p>
        <a:p>
          <a:pPr algn="ctr"/>
          <a:r>
            <a:rPr lang="en-US" sz="1700">
              <a:latin typeface="Abadi Extra Light" panose="020B0204020104020204" pitchFamily="34" charset="0"/>
            </a:rPr>
            <a:t>Aplicacion Industrial</a:t>
          </a:r>
          <a:endParaRPr lang="en-US" sz="1700" b="1">
            <a:latin typeface="BureauGrotCond Medium" panose="02000606060000020004" pitchFamily="50" charset="0"/>
          </a:endParaRPr>
        </a:p>
      </dgm:t>
    </dgm:pt>
    <dgm:pt modelId="{1F85A63D-0E97-4BB6-8C75-1C16BDFF703F}" type="parTrans" cxnId="{783FE6DE-17FC-484B-BD38-65630626E77E}">
      <dgm:prSet/>
      <dgm:spPr/>
      <dgm:t>
        <a:bodyPr/>
        <a:lstStyle/>
        <a:p>
          <a:endParaRPr lang="en-US"/>
        </a:p>
      </dgm:t>
    </dgm:pt>
    <dgm:pt modelId="{44FE1D24-7F99-488A-9C09-8742A08360EC}" type="sibTrans" cxnId="{783FE6DE-17FC-484B-BD38-65630626E77E}">
      <dgm:prSet/>
      <dgm:spPr/>
      <dgm:t>
        <a:bodyPr/>
        <a:lstStyle/>
        <a:p>
          <a:endParaRPr lang="en-US"/>
        </a:p>
      </dgm:t>
    </dgm:pt>
    <dgm:pt modelId="{6055F797-85AC-40A2-BC37-BBB784377DC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800" b="1">
              <a:latin typeface="BureauGrotCond Medium" panose="02000606060000020004" pitchFamily="50" charset="0"/>
            </a:rPr>
            <a:t>Usos y Beneficios</a:t>
          </a:r>
        </a:p>
      </dgm:t>
    </dgm:pt>
    <dgm:pt modelId="{57D02FCC-B743-41C6-A1FD-386D7E77E0F7}" type="parTrans" cxnId="{012A0FA1-97C1-4D15-A524-A99320117707}">
      <dgm:prSet/>
      <dgm:spPr/>
      <dgm:t>
        <a:bodyPr/>
        <a:lstStyle/>
        <a:p>
          <a:endParaRPr lang="en-US"/>
        </a:p>
      </dgm:t>
    </dgm:pt>
    <dgm:pt modelId="{DF34DB54-AF1E-4C0A-9F03-5CCCB25E6176}" type="sibTrans" cxnId="{012A0FA1-97C1-4D15-A524-A99320117707}">
      <dgm:prSet/>
      <dgm:spPr/>
      <dgm:t>
        <a:bodyPr/>
        <a:lstStyle/>
        <a:p>
          <a:endParaRPr lang="en-US"/>
        </a:p>
      </dgm:t>
    </dgm:pt>
    <dgm:pt modelId="{A8A9C709-A0DA-4BD3-9812-CEC3A9A1AD61}" type="pres">
      <dgm:prSet presAssocID="{9200ECC2-E1F7-4834-A98C-EA1A606AE095}" presName="matrix" presStyleCnt="0">
        <dgm:presLayoutVars>
          <dgm:chMax val="1"/>
          <dgm:dir/>
          <dgm:resizeHandles val="exact"/>
        </dgm:presLayoutVars>
      </dgm:prSet>
      <dgm:spPr/>
    </dgm:pt>
    <dgm:pt modelId="{9EBF99D2-4666-42D4-8DB0-9580EB037F43}" type="pres">
      <dgm:prSet presAssocID="{9200ECC2-E1F7-4834-A98C-EA1A606AE095}" presName="diamond" presStyleLbl="bgShp" presStyleIdx="0" presStyleCnt="1" custScaleX="167833" custLinFactNeighborX="-225" custLinFactNeighborY="-1029"/>
      <dgm:spPr>
        <a:solidFill>
          <a:srgbClr val="905F06">
            <a:alpha val="9000"/>
          </a:srgbClr>
        </a:solidFill>
      </dgm:spPr>
    </dgm:pt>
    <dgm:pt modelId="{ADC60768-6FEE-48A2-8CDD-1C731B8E98CD}" type="pres">
      <dgm:prSet presAssocID="{9200ECC2-E1F7-4834-A98C-EA1A606AE095}" presName="quad1" presStyleLbl="node1" presStyleIdx="0" presStyleCnt="4" custScaleX="158469" custLinFactNeighborX="-41743">
        <dgm:presLayoutVars>
          <dgm:chMax val="0"/>
          <dgm:chPref val="0"/>
          <dgm:bulletEnabled val="1"/>
        </dgm:presLayoutVars>
      </dgm:prSet>
      <dgm:spPr/>
    </dgm:pt>
    <dgm:pt modelId="{67041456-763A-40F3-8DC8-F0AD81EE624A}" type="pres">
      <dgm:prSet presAssocID="{9200ECC2-E1F7-4834-A98C-EA1A606AE095}" presName="quad2" presStyleLbl="node1" presStyleIdx="1" presStyleCnt="4" custScaleX="154912" custLinFactNeighborX="30309">
        <dgm:presLayoutVars>
          <dgm:chMax val="0"/>
          <dgm:chPref val="0"/>
          <dgm:bulletEnabled val="1"/>
        </dgm:presLayoutVars>
      </dgm:prSet>
      <dgm:spPr/>
    </dgm:pt>
    <dgm:pt modelId="{CA61C757-B2F1-4FEC-BCD9-669EFAEFA7D2}" type="pres">
      <dgm:prSet presAssocID="{9200ECC2-E1F7-4834-A98C-EA1A606AE095}" presName="quad3" presStyleLbl="node1" presStyleIdx="2" presStyleCnt="4" custScaleX="165900" custLinFactNeighborX="49624" custLinFactNeighborY="1490">
        <dgm:presLayoutVars>
          <dgm:chMax val="0"/>
          <dgm:chPref val="0"/>
          <dgm:bulletEnabled val="1"/>
        </dgm:presLayoutVars>
      </dgm:prSet>
      <dgm:spPr/>
    </dgm:pt>
    <dgm:pt modelId="{F7BA52F1-D14C-4C91-BBF2-8F5A2D64BAE8}" type="pres">
      <dgm:prSet presAssocID="{9200ECC2-E1F7-4834-A98C-EA1A606AE095}" presName="quad4" presStyleLbl="node1" presStyleIdx="3" presStyleCnt="4" custScaleX="147118" custLinFactNeighborX="30309">
        <dgm:presLayoutVars>
          <dgm:chMax val="0"/>
          <dgm:chPref val="0"/>
          <dgm:bulletEnabled val="1"/>
        </dgm:presLayoutVars>
      </dgm:prSet>
      <dgm:spPr>
        <a:noFill/>
        <a:ln>
          <a:noFill/>
        </a:ln>
      </dgm:spPr>
    </dgm:pt>
  </dgm:ptLst>
  <dgm:cxnLst>
    <dgm:cxn modelId="{44586610-D073-4A1E-A6EB-82696AACE7F3}" type="presOf" srcId="{9200ECC2-E1F7-4834-A98C-EA1A606AE095}" destId="{A8A9C709-A0DA-4BD3-9812-CEC3A9A1AD61}" srcOrd="0" destOrd="0" presId="urn:microsoft.com/office/officeart/2005/8/layout/matrix3"/>
    <dgm:cxn modelId="{B668062D-2C24-44EF-8221-40AAB3460EBA}" type="presOf" srcId="{C60963F7-DE13-46A4-BD70-17D579DEDC6C}" destId="{ADC60768-6FEE-48A2-8CDD-1C731B8E98CD}" srcOrd="0" destOrd="0" presId="urn:microsoft.com/office/officeart/2005/8/layout/matrix3"/>
    <dgm:cxn modelId="{16A38F86-FC8C-4720-AB2D-FB7E8BB34400}" type="presOf" srcId="{E4E54853-ED52-4DF9-992D-315CEC93F1D6}" destId="{67041456-763A-40F3-8DC8-F0AD81EE624A}" srcOrd="0" destOrd="0" presId="urn:microsoft.com/office/officeart/2005/8/layout/matrix3"/>
    <dgm:cxn modelId="{4CFAE492-759A-46DC-A518-6A2A13667374}" type="presOf" srcId="{6055F797-85AC-40A2-BC37-BBB784377DCB}" destId="{CA61C757-B2F1-4FEC-BCD9-669EFAEFA7D2}" srcOrd="0" destOrd="0" presId="urn:microsoft.com/office/officeart/2005/8/layout/matrix3"/>
    <dgm:cxn modelId="{012A0FA1-97C1-4D15-A524-A99320117707}" srcId="{9200ECC2-E1F7-4834-A98C-EA1A606AE095}" destId="{6055F797-85AC-40A2-BC37-BBB784377DCB}" srcOrd="2" destOrd="0" parTransId="{57D02FCC-B743-41C6-A1FD-386D7E77E0F7}" sibTransId="{DF34DB54-AF1E-4C0A-9F03-5CCCB25E6176}"/>
    <dgm:cxn modelId="{783FE6DE-17FC-484B-BD38-65630626E77E}" srcId="{9200ECC2-E1F7-4834-A98C-EA1A606AE095}" destId="{E4E54853-ED52-4DF9-992D-315CEC93F1D6}" srcOrd="1" destOrd="0" parTransId="{1F85A63D-0E97-4BB6-8C75-1C16BDFF703F}" sibTransId="{44FE1D24-7F99-488A-9C09-8742A08360EC}"/>
    <dgm:cxn modelId="{831430E0-AECA-44A7-8078-73A24472BBE3}" srcId="{9200ECC2-E1F7-4834-A98C-EA1A606AE095}" destId="{C60963F7-DE13-46A4-BD70-17D579DEDC6C}" srcOrd="0" destOrd="0" parTransId="{5F6B1F0E-36FC-47F4-877C-94BDF12E36B9}" sibTransId="{7DF775B8-09C4-4DFC-829B-2524E070F8B6}"/>
    <dgm:cxn modelId="{BADC42E1-3584-446F-BCC9-3DD983A5FD0B}" type="presParOf" srcId="{A8A9C709-A0DA-4BD3-9812-CEC3A9A1AD61}" destId="{9EBF99D2-4666-42D4-8DB0-9580EB037F43}" srcOrd="0" destOrd="0" presId="urn:microsoft.com/office/officeart/2005/8/layout/matrix3"/>
    <dgm:cxn modelId="{8F02C1DC-1972-457E-8D53-BC481C82B30B}" type="presParOf" srcId="{A8A9C709-A0DA-4BD3-9812-CEC3A9A1AD61}" destId="{ADC60768-6FEE-48A2-8CDD-1C731B8E98CD}" srcOrd="1" destOrd="0" presId="urn:microsoft.com/office/officeart/2005/8/layout/matrix3"/>
    <dgm:cxn modelId="{895464BE-DCB9-4249-AFF1-7EDFF373ACAD}" type="presParOf" srcId="{A8A9C709-A0DA-4BD3-9812-CEC3A9A1AD61}" destId="{67041456-763A-40F3-8DC8-F0AD81EE624A}" srcOrd="2" destOrd="0" presId="urn:microsoft.com/office/officeart/2005/8/layout/matrix3"/>
    <dgm:cxn modelId="{6D072EF8-C624-4DF4-9B3C-7F3293D04B17}" type="presParOf" srcId="{A8A9C709-A0DA-4BD3-9812-CEC3A9A1AD61}" destId="{CA61C757-B2F1-4FEC-BCD9-669EFAEFA7D2}" srcOrd="3" destOrd="0" presId="urn:microsoft.com/office/officeart/2005/8/layout/matrix3"/>
    <dgm:cxn modelId="{5B05FBA6-130E-46C9-B57A-478698E55B0C}" type="presParOf" srcId="{A8A9C709-A0DA-4BD3-9812-CEC3A9A1AD61}" destId="{F7BA52F1-D14C-4C91-BBF2-8F5A2D64BA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F99D2-4666-42D4-8DB0-9580EB037F43}">
      <dsp:nvSpPr>
        <dsp:cNvPr id="0" name=""/>
        <dsp:cNvSpPr/>
      </dsp:nvSpPr>
      <dsp:spPr>
        <a:xfrm>
          <a:off x="1296761" y="0"/>
          <a:ext cx="8252375" cy="4917016"/>
        </a:xfrm>
        <a:prstGeom prst="diamond">
          <a:avLst/>
        </a:prstGeom>
        <a:solidFill>
          <a:srgbClr val="905F06">
            <a:alpha val="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60768-6FEE-48A2-8CDD-1C731B8E98CD}">
      <dsp:nvSpPr>
        <dsp:cNvPr id="0" name=""/>
        <dsp:cNvSpPr/>
      </dsp:nvSpPr>
      <dsp:spPr>
        <a:xfrm>
          <a:off x="2081530" y="467116"/>
          <a:ext cx="3038858" cy="1917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>
              <a:latin typeface="BureauGrotCond Medium" panose="02000606060000020004" pitchFamily="50" charset="0"/>
            </a:rPr>
            <a:t>Digestión Anaeróbica                    </a:t>
          </a:r>
          <a:r>
            <a:rPr lang="en-US" sz="1700" kern="1200">
              <a:latin typeface="BureauGrotCond Medium" panose="02000606060000020004" pitchFamily="50" charset="0"/>
            </a:rPr>
            <a:t> 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badi Extra Light" panose="020B0204020104020204" pitchFamily="34" charset="0"/>
            </a:rPr>
            <a:t>¿Para qué sirve?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badi Extra Light" panose="020B0204020104020204" pitchFamily="34" charset="0"/>
            </a:rPr>
            <a:t>¿Cómo funciona?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badi Extra Light" panose="020B0204020104020204" pitchFamily="34" charset="0"/>
            </a:rPr>
            <a:t>Tipos de digestores</a:t>
          </a:r>
          <a:endParaRPr lang="en-US" sz="2500" b="1" kern="1200">
            <a:latin typeface="BureauGrotCond Medium" panose="02000606060000020004" pitchFamily="50" charset="0"/>
          </a:endParaRPr>
        </a:p>
      </dsp:txBody>
      <dsp:txXfrm>
        <a:off x="2175141" y="560727"/>
        <a:ext cx="2851636" cy="1730414"/>
      </dsp:txXfrm>
    </dsp:sp>
    <dsp:sp modelId="{67041456-763A-40F3-8DC8-F0AD81EE624A}">
      <dsp:nvSpPr>
        <dsp:cNvPr id="0" name=""/>
        <dsp:cNvSpPr/>
      </dsp:nvSpPr>
      <dsp:spPr>
        <a:xfrm>
          <a:off x="5562477" y="467116"/>
          <a:ext cx="2970648" cy="1917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BureauGrotCond Medium" panose="02000606060000020004" pitchFamily="50" charset="0"/>
            </a:rPr>
            <a:t>Digestión Anaeróbica en Bacardi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Abadi Extra Light" panose="020B0204020104020204" pitchFamily="34" charset="0"/>
            </a:rPr>
            <a:t> 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badi Extra Light" panose="020B0204020104020204" pitchFamily="34" charset="0"/>
            </a:rPr>
            <a:t>Aplicacion Industrial</a:t>
          </a:r>
          <a:endParaRPr lang="en-US" sz="1700" b="1" kern="1200">
            <a:latin typeface="BureauGrotCond Medium" panose="02000606060000020004" pitchFamily="50" charset="0"/>
          </a:endParaRPr>
        </a:p>
      </dsp:txBody>
      <dsp:txXfrm>
        <a:off x="5656088" y="560727"/>
        <a:ext cx="2783426" cy="1730414"/>
      </dsp:txXfrm>
    </dsp:sp>
    <dsp:sp modelId="{CA61C757-B2F1-4FEC-BCD9-669EFAEFA7D2}">
      <dsp:nvSpPr>
        <dsp:cNvPr id="0" name=""/>
        <dsp:cNvSpPr/>
      </dsp:nvSpPr>
      <dsp:spPr>
        <a:xfrm>
          <a:off x="3762367" y="2560836"/>
          <a:ext cx="3181358" cy="1917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BureauGrotCond Medium" panose="02000606060000020004" pitchFamily="50" charset="0"/>
            </a:rPr>
            <a:t>Usos y Beneficios</a:t>
          </a:r>
        </a:p>
      </dsp:txBody>
      <dsp:txXfrm>
        <a:off x="3855978" y="2654447"/>
        <a:ext cx="2994136" cy="1730414"/>
      </dsp:txXfrm>
    </dsp:sp>
    <dsp:sp modelId="{F7BA52F1-D14C-4C91-BBF2-8F5A2D64BAE8}">
      <dsp:nvSpPr>
        <dsp:cNvPr id="0" name=""/>
        <dsp:cNvSpPr/>
      </dsp:nvSpPr>
      <dsp:spPr>
        <a:xfrm>
          <a:off x="5637208" y="2532263"/>
          <a:ext cx="2821188" cy="1917636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5FE3E-323A-45B3-9CD4-3BE2A973B0F7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14D91-FF88-49FF-ADB8-44915C1FE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3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8841"/>
            <a:ext cx="10363200" cy="1470025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en-US" sz="4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44616"/>
            <a:ext cx="8534400" cy="980529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48683" y="1124744"/>
            <a:ext cx="12240683" cy="0"/>
          </a:xfrm>
          <a:prstGeom prst="line">
            <a:avLst/>
          </a:prstGeom>
          <a:ln w="28575">
            <a:solidFill>
              <a:srgbClr val="A28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4051469" y="260650"/>
            <a:ext cx="4060755" cy="749000"/>
            <a:chOff x="2894586" y="201901"/>
            <a:chExt cx="3045566" cy="56280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52009" y="661797"/>
              <a:ext cx="2603179" cy="0"/>
            </a:xfrm>
            <a:prstGeom prst="line">
              <a:avLst/>
            </a:prstGeom>
            <a:ln w="12700">
              <a:solidFill>
                <a:srgbClr val="A27E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52009" y="292413"/>
              <a:ext cx="2603179" cy="0"/>
            </a:xfrm>
            <a:prstGeom prst="line">
              <a:avLst/>
            </a:prstGeom>
            <a:ln w="12700">
              <a:solidFill>
                <a:srgbClr val="A27E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586" y="201901"/>
              <a:ext cx="547336" cy="56280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313940" y="488683"/>
              <a:ext cx="2626212" cy="21371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75" b="1" cap="none" spc="0">
                  <a:ln w="50800">
                    <a:solidFill>
                      <a:srgbClr val="8A0000"/>
                    </a:solidFill>
                  </a:ln>
                  <a:solidFill>
                    <a:srgbClr val="8A0000"/>
                  </a:solidFill>
                  <a:effectLst/>
                  <a:latin typeface="Cambria" pitchFamily="18" charset="0"/>
                  <a:ea typeface="Batang" pitchFamily="18" charset="-127"/>
                </a:rPr>
                <a:t> </a:t>
              </a:r>
              <a:r>
                <a:rPr lang="en-US" sz="775" b="1" strike="noStrike" cap="none" spc="0">
                  <a:ln w="5080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Cambria" pitchFamily="18" charset="0"/>
                  <a:ea typeface="Batang" pitchFamily="18" charset="-127"/>
                </a:rPr>
                <a:t>INDUSTRY</a:t>
              </a:r>
              <a:r>
                <a:rPr lang="en-US" sz="775" b="1" strike="noStrike" cap="none" spc="0" baseline="0">
                  <a:ln w="5080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Cambria" pitchFamily="18" charset="0"/>
                  <a:ea typeface="Batang" pitchFamily="18" charset="-127"/>
                </a:rPr>
                <a:t> LEADING DELIVERY </a:t>
              </a:r>
              <a:r>
                <a:rPr lang="en-US" sz="775" b="1" cap="none" spc="0">
                  <a:ln w="5080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Cambria" pitchFamily="18" charset="0"/>
                  <a:ea typeface="Batang" pitchFamily="18" charset="-127"/>
                </a:rPr>
                <a:t>OF </a:t>
              </a:r>
              <a:r>
                <a:rPr lang="en-US" sz="775" b="1">
                  <a:ln w="5080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Cambria" pitchFamily="18" charset="0"/>
                  <a:ea typeface="Batang" pitchFamily="18" charset="-127"/>
                </a:rPr>
                <a:t>PREMIUM BRANDS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83629" y="284178"/>
              <a:ext cx="2531325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800">
                  <a:ln w="10541" cmpd="sng">
                    <a:solidFill>
                      <a:srgbClr val="A28040"/>
                    </a:solidFill>
                    <a:prstDash val="solid"/>
                  </a:ln>
                  <a:solidFill>
                    <a:srgbClr val="A28040"/>
                  </a:solidFill>
                  <a:latin typeface="Cambria" pitchFamily="18" charset="0"/>
                  <a:ea typeface="Batang" pitchFamily="18" charset="-127"/>
                </a:rPr>
                <a:t>GLOBAL OPERATIONS 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72127"/>
            <a:ext cx="12192000" cy="1115695"/>
          </a:xfrm>
          <a:prstGeom prst="rect">
            <a:avLst/>
          </a:prstGeom>
          <a:effectLst>
            <a:reflection blurRad="6350" stA="92000" endPos="22000" dir="5400000" sy="-100000" algn="bl" rotWithShape="0"/>
          </a:effectLst>
        </p:spPr>
      </p:pic>
      <p:cxnSp>
        <p:nvCxnSpPr>
          <p:cNvPr id="5" name="Straight Connector 4"/>
          <p:cNvCxnSpPr/>
          <p:nvPr userDrawn="1"/>
        </p:nvCxnSpPr>
        <p:spPr>
          <a:xfrm>
            <a:off x="0" y="583114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37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9398350-DDDD-4DFA-B57C-DB750C53BC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9410524" y="6544632"/>
            <a:ext cx="28448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398350-DDDD-4DFA-B57C-DB750C53BC3F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4472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180975" indent="-180975">
              <a:defRPr sz="2000"/>
            </a:lvl1pPr>
            <a:lvl2pPr marL="630238" indent="-180975">
              <a:defRPr sz="18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630238" indent="-173038" algn="l" defTabSz="914400" rtl="0" eaLnBrk="1" latinLnBrk="0" hangingPunct="1">
              <a:spcBef>
                <a:spcPct val="20000"/>
              </a:spcBef>
              <a:tabLst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9398350-DDDD-4DFA-B57C-DB750C53BC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9410524" y="6544632"/>
            <a:ext cx="28448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398350-DDDD-4DFA-B57C-DB750C53BC3F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6149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10524" y="6544632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9398350-DDDD-4DFA-B57C-DB750C53B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7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10524" y="654463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fld id="{D9398350-DDDD-4DFA-B57C-DB750C53BC3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69502"/>
            <a:ext cx="12192000" cy="345989"/>
          </a:xfrm>
          <a:prstGeom prst="rect">
            <a:avLst/>
          </a:prstGeom>
          <a:effectLst>
            <a:reflection blurRad="6350" stA="64000" endPos="35000" dir="5400000" sy="-100000" algn="bl" rotWithShape="0"/>
          </a:effectLst>
        </p:spPr>
      </p:pic>
      <p:sp>
        <p:nvSpPr>
          <p:cNvPr id="6" name="Flowchart: Process 5"/>
          <p:cNvSpPr/>
          <p:nvPr userDrawn="1"/>
        </p:nvSpPr>
        <p:spPr>
          <a:xfrm>
            <a:off x="0" y="6308234"/>
            <a:ext cx="4655840" cy="549767"/>
          </a:xfrm>
          <a:prstGeom prst="flowChartProcess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bg1">
                  <a:alpha val="37000"/>
                </a:schemeClr>
              </a:gs>
              <a:gs pos="61000">
                <a:schemeClr val="bg1"/>
              </a:gs>
              <a:gs pos="29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9" y="6244024"/>
            <a:ext cx="3110448" cy="50597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2334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568" y="44450"/>
            <a:ext cx="11535833" cy="6199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98350-DDDD-4DFA-B57C-DB750C53B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8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Header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3"/>
          <p:cNvSpPr>
            <a:spLocks noGrp="1"/>
          </p:cNvSpPr>
          <p:nvPr>
            <p:ph type="pic" sz="quarter" idx="12" hasCustomPrompt="1"/>
          </p:nvPr>
        </p:nvSpPr>
        <p:spPr>
          <a:xfrm>
            <a:off x="5738286" y="-1"/>
            <a:ext cx="6453716" cy="685800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Picture or Color Block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5673" y="1329529"/>
            <a:ext cx="5746124" cy="1871281"/>
          </a:xfrm>
          <a:prstGeom prst="rect">
            <a:avLst/>
          </a:prstGeom>
        </p:spPr>
        <p:txBody>
          <a:bodyPr lIns="228600" rIns="2286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2" y="186268"/>
            <a:ext cx="5738284" cy="1164167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3507659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28" y="44625"/>
            <a:ext cx="10972800" cy="909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497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8683" y="990600"/>
            <a:ext cx="12240683" cy="0"/>
          </a:xfrm>
          <a:prstGeom prst="line">
            <a:avLst/>
          </a:prstGeom>
          <a:ln w="28575">
            <a:solidFill>
              <a:srgbClr val="A28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10524" y="6544632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9398350-DDDD-4DFA-B57C-DB750C53BC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69502"/>
            <a:ext cx="12192000" cy="345989"/>
          </a:xfrm>
          <a:prstGeom prst="rect">
            <a:avLst/>
          </a:prstGeom>
          <a:effectLst>
            <a:reflection blurRad="6350" stA="64000" endPos="35000" dir="5400000" sy="-100000" algn="bl" rotWithShape="0"/>
          </a:effectLst>
        </p:spPr>
      </p:pic>
      <p:sp>
        <p:nvSpPr>
          <p:cNvPr id="10" name="Flowchart: Process 9"/>
          <p:cNvSpPr/>
          <p:nvPr/>
        </p:nvSpPr>
        <p:spPr>
          <a:xfrm>
            <a:off x="0" y="6308234"/>
            <a:ext cx="4655840" cy="549767"/>
          </a:xfrm>
          <a:prstGeom prst="flowChartProcess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bg1">
                  <a:alpha val="37000"/>
                </a:schemeClr>
              </a:gs>
              <a:gs pos="61000">
                <a:schemeClr val="bg1"/>
              </a:gs>
              <a:gs pos="29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74" y="6310699"/>
            <a:ext cx="2447176" cy="50597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429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en-US" sz="3200" kern="1200" dirty="0">
          <a:solidFill>
            <a:srgbClr val="A28040"/>
          </a:solidFill>
          <a:latin typeface="Cambria" pitchFamily="18" charset="0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dirty="0" smtClean="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2pPr>
      <a:lvl3pPr marL="1257300" indent="-179388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1600" kern="1200" dirty="0" smtClean="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168275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000" kern="1200" dirty="0" smtClean="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400" kern="1200" dirty="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CA8F-BBB7-4223-81F1-6BF365DCB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88841"/>
            <a:ext cx="12192000" cy="147002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tx1"/>
                </a:solidFill>
                <a:latin typeface="BureauGrotCond Medium" panose="02000606060000020004" pitchFamily="50" charset="0"/>
              </a:rPr>
              <a:t>DIGESTIÓN ANAERÓBICA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767FD-AEBA-4AA4-BDFF-C05C8005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44616"/>
            <a:ext cx="12192000" cy="980529"/>
          </a:xfrm>
        </p:spPr>
        <p:txBody>
          <a:bodyPr>
            <a:normAutofit lnSpcReduction="10000"/>
          </a:bodyPr>
          <a:lstStyle/>
          <a:p>
            <a:r>
              <a:rPr lang="en-US" sz="3200">
                <a:solidFill>
                  <a:srgbClr val="A28040"/>
                </a:solidFill>
                <a:latin typeface="BureauGrotCond Medium" panose="02000606060000020004" pitchFamily="50" charset="0"/>
              </a:rPr>
              <a:t>AGOSTO 2021</a:t>
            </a:r>
          </a:p>
          <a:p>
            <a:r>
              <a:rPr lang="en-US" sz="3200">
                <a:solidFill>
                  <a:srgbClr val="A28040"/>
                </a:solidFill>
                <a:latin typeface="BureauGrotCond Medium" panose="02000606060000020004" pitchFamily="50" charset="0"/>
              </a:rPr>
              <a:t>GUSTAVO MENDEZ, PE</a:t>
            </a:r>
          </a:p>
        </p:txBody>
      </p:sp>
    </p:spTree>
    <p:extLst>
      <p:ext uri="{BB962C8B-B14F-4D97-AF65-F5344CB8AC3E}">
        <p14:creationId xmlns:p14="http://schemas.microsoft.com/office/powerpoint/2010/main" val="310227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mond 7">
            <a:extLst>
              <a:ext uri="{FF2B5EF4-FFF2-40B4-BE49-F238E27FC236}">
                <a16:creationId xmlns:a16="http://schemas.microsoft.com/office/drawing/2014/main" id="{765C93D7-50DD-4668-A065-0DFD823B9F70}"/>
              </a:ext>
            </a:extLst>
          </p:cNvPr>
          <p:cNvSpPr/>
          <p:nvPr/>
        </p:nvSpPr>
        <p:spPr>
          <a:xfrm>
            <a:off x="1534160" y="1117600"/>
            <a:ext cx="9235440" cy="51714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DA073-EC5F-4478-A751-D77098B1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44625"/>
            <a:ext cx="12144672" cy="909189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latin typeface="BureauGrotCond Medium" panose="02000606060000020004" pitchFamily="50" charset="0"/>
              </a:rPr>
              <a:t>AGENDA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9C3FF-73FF-4C2A-A280-36E08A967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647913"/>
              </p:ext>
            </p:extLst>
          </p:nvPr>
        </p:nvGraphicFramePr>
        <p:xfrm>
          <a:off x="742950" y="1261534"/>
          <a:ext cx="10868025" cy="4917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48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68DB40-329F-47F9-8077-B8896B4D8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28" y="44625"/>
            <a:ext cx="12144672" cy="909189"/>
          </a:xfrm>
        </p:spPr>
        <p:txBody>
          <a:bodyPr/>
          <a:lstStyle/>
          <a:p>
            <a:pPr algn="ctr"/>
            <a:r>
              <a:rPr lang="en-US" altLang="es-PR" sz="4800" spc="300">
                <a:latin typeface="BureauGrotCond Medium" panose="02000606060000020004" pitchFamily="50" charset="0"/>
              </a:rPr>
              <a:t>TRATAMIENTO DIGESTION ANAERÓBICA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7380C28-70DF-46EB-91E1-262A238E9E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680" y="1958780"/>
            <a:ext cx="5334000" cy="3847207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Materia </a:t>
            </a:r>
            <a:r>
              <a:rPr lang="en-US" altLang="es-PR" sz="3000" b="1" err="1">
                <a:solidFill>
                  <a:schemeClr val="tx1"/>
                </a:solidFill>
                <a:latin typeface="BureauGrotCond Medium" panose="02000606060000020004" pitchFamily="50" charset="0"/>
              </a:rPr>
              <a:t>Orgánica</a:t>
            </a: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 + </a:t>
            </a:r>
            <a:r>
              <a:rPr lang="en-US" altLang="es-PR" sz="3000" b="1" err="1">
                <a:solidFill>
                  <a:schemeClr val="tx1"/>
                </a:solidFill>
                <a:latin typeface="BureauGrotCond Medium" panose="02000606060000020004" pitchFamily="50" charset="0"/>
              </a:rPr>
              <a:t>Nutrientes</a:t>
            </a:r>
            <a:r>
              <a:rPr lang="en-US" altLang="es-PR" sz="3200" b="1">
                <a:solidFill>
                  <a:schemeClr val="tx1"/>
                </a:solidFill>
                <a:latin typeface="BureauGrotCond Medium" panose="02000606060000020004" pitchFamily="50" charset="0"/>
              </a:rPr>
              <a:t>	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PR" sz="3200" b="1">
                <a:solidFill>
                  <a:schemeClr val="tx1"/>
                </a:solidFill>
                <a:latin typeface="BureauGrotCond Medium" panose="02000606060000020004" pitchFamily="50" charset="0"/>
              </a:rPr>
              <a:t>					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3200" b="1">
              <a:solidFill>
                <a:schemeClr val="tx1"/>
              </a:solidFill>
              <a:latin typeface="BureauGrotCond Medium" panose="02000606060000020004" pitchFamily="50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3200" b="1">
              <a:solidFill>
                <a:schemeClr val="tx1"/>
              </a:solidFill>
              <a:latin typeface="BureauGrotCond Medium" panose="02000606060000020004" pitchFamily="50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3200" b="1">
              <a:solidFill>
                <a:schemeClr val="tx1"/>
              </a:solidFill>
              <a:latin typeface="BureauGrotCond Medium" panose="02000606060000020004" pitchFamily="50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CH</a:t>
            </a:r>
            <a:r>
              <a:rPr lang="en-US" altLang="es-PR" sz="3000" b="1" baseline="-25000">
                <a:solidFill>
                  <a:schemeClr val="tx1"/>
                </a:solidFill>
                <a:latin typeface="BureauGrotCond Medium" panose="02000606060000020004" pitchFamily="50" charset="0"/>
              </a:rPr>
              <a:t>4</a:t>
            </a: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 + CO</a:t>
            </a:r>
            <a:r>
              <a:rPr lang="en-US" altLang="es-PR" sz="3000" b="1" baseline="-25000">
                <a:solidFill>
                  <a:schemeClr val="tx1"/>
                </a:solidFill>
                <a:latin typeface="BureauGrotCond Medium" panose="02000606060000020004" pitchFamily="50" charset="0"/>
              </a:rPr>
              <a:t>2</a:t>
            </a: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 +NH</a:t>
            </a:r>
            <a:r>
              <a:rPr lang="en-US" altLang="es-PR" sz="3000" b="1" baseline="-25000">
                <a:solidFill>
                  <a:schemeClr val="tx1"/>
                </a:solidFill>
                <a:latin typeface="BureauGrotCond Medium" panose="02000606060000020004" pitchFamily="50" charset="0"/>
              </a:rPr>
              <a:t>3</a:t>
            </a:r>
            <a:r>
              <a:rPr lang="en-US" altLang="es-PR" sz="3000" b="1">
                <a:solidFill>
                  <a:schemeClr val="tx1"/>
                </a:solidFill>
                <a:latin typeface="BureauGrotCond Medium" panose="02000606060000020004" pitchFamily="50" charset="0"/>
              </a:rPr>
              <a:t> + </a:t>
            </a:r>
            <a:r>
              <a:rPr lang="en-US" altLang="es-PR" sz="3000" b="1" err="1">
                <a:solidFill>
                  <a:schemeClr val="tx1"/>
                </a:solidFill>
                <a:latin typeface="BureauGrotCond Medium" panose="02000606060000020004" pitchFamily="50" charset="0"/>
              </a:rPr>
              <a:t>Biomasa</a:t>
            </a:r>
            <a:endParaRPr lang="en-US" altLang="es-PR" sz="3000" b="1">
              <a:solidFill>
                <a:schemeClr val="tx1"/>
              </a:solidFill>
              <a:latin typeface="BureauGrotCond Medium" panose="02000606060000020004" pitchFamily="50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3200">
              <a:solidFill>
                <a:schemeClr val="tx1"/>
              </a:solidFill>
              <a:latin typeface="BureauGrotCond Medium" panose="02000606060000020004" pitchFamily="50" charset="0"/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9C959BD2-D021-4AAC-87A0-A0A33814E483}"/>
              </a:ext>
            </a:extLst>
          </p:cNvPr>
          <p:cNvSpPr/>
          <p:nvPr/>
        </p:nvSpPr>
        <p:spPr>
          <a:xfrm>
            <a:off x="1946280" y="2908300"/>
            <a:ext cx="484187" cy="1722120"/>
          </a:xfrm>
          <a:prstGeom prst="downArrow">
            <a:avLst/>
          </a:prstGeom>
          <a:solidFill>
            <a:srgbClr val="905F06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53C095-C0F8-4869-BBD4-6A666BC1481B}"/>
              </a:ext>
            </a:extLst>
          </p:cNvPr>
          <p:cNvSpPr txBox="1"/>
          <p:nvPr/>
        </p:nvSpPr>
        <p:spPr>
          <a:xfrm>
            <a:off x="5923279" y="1836860"/>
            <a:ext cx="5831841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PR" sz="2800" b="1" spc="300">
                <a:latin typeface="BureauGrotCond Medium" panose="02000606060000020004" pitchFamily="50" charset="0"/>
              </a:rPr>
              <a:t>DIGESTIÓN ANAERÓBICA</a:t>
            </a:r>
            <a:r>
              <a:rPr lang="en-US" altLang="es-PR" sz="2800">
                <a:latin typeface="BureauGrotCond Medium" panose="02000606060000020004" pitchFamily="50" charset="0"/>
              </a:rPr>
              <a:t>:</a:t>
            </a:r>
          </a:p>
          <a:p>
            <a:pPr algn="ctr"/>
            <a:r>
              <a:rPr lang="en-US" altLang="es-PR" sz="2200" err="1">
                <a:latin typeface="Abadi Extra Light" panose="020B0204020104020204" pitchFamily="34" charset="0"/>
              </a:rPr>
              <a:t>Descomposici</a:t>
            </a:r>
            <a:r>
              <a:rPr lang="en-US" sz="2200" err="1">
                <a:latin typeface="Abadi Extra Light" panose="020B0204020104020204" pitchFamily="34" charset="0"/>
              </a:rPr>
              <a:t>ó</a:t>
            </a:r>
            <a:r>
              <a:rPr lang="en-US" altLang="es-PR" sz="2200" err="1">
                <a:latin typeface="Abadi Extra Light" panose="020B0204020104020204" pitchFamily="34" charset="0"/>
              </a:rPr>
              <a:t>n</a:t>
            </a:r>
            <a:r>
              <a:rPr lang="en-US" altLang="es-PR" sz="2200">
                <a:latin typeface="Abadi Extra Light" panose="020B0204020104020204" pitchFamily="34" charset="0"/>
              </a:rPr>
              <a:t> de material biodegradable, </a:t>
            </a:r>
            <a:r>
              <a:rPr lang="en-US" altLang="es-PR" sz="2200" err="1">
                <a:latin typeface="Abadi Extra Light" panose="020B0204020104020204" pitchFamily="34" charset="0"/>
              </a:rPr>
              <a:t>reducciendo</a:t>
            </a:r>
            <a:r>
              <a:rPr lang="en-US" altLang="es-PR" sz="2200">
                <a:latin typeface="Abadi Extra Light" panose="020B0204020104020204" pitchFamily="34" charset="0"/>
              </a:rPr>
              <a:t> </a:t>
            </a:r>
            <a:r>
              <a:rPr lang="en-US" altLang="es-PR" sz="2200" err="1">
                <a:latin typeface="Abadi Extra Light" panose="020B0204020104020204" pitchFamily="34" charset="0"/>
              </a:rPr>
              <a:t>contenido</a:t>
            </a:r>
            <a:r>
              <a:rPr lang="en-US" altLang="es-PR" sz="2200">
                <a:latin typeface="Abadi Extra Light" panose="020B0204020104020204" pitchFamily="34" charset="0"/>
              </a:rPr>
              <a:t> </a:t>
            </a:r>
            <a:r>
              <a:rPr lang="en-US" altLang="es-PR" sz="2200" err="1">
                <a:latin typeface="Abadi Extra Light" panose="020B0204020104020204" pitchFamily="34" charset="0"/>
              </a:rPr>
              <a:t>orgnánico</a:t>
            </a:r>
            <a:r>
              <a:rPr lang="en-US" altLang="es-PR" sz="2200">
                <a:latin typeface="Abadi Extra Light" panose="020B0204020104020204" pitchFamily="34" charset="0"/>
              </a:rPr>
              <a:t> y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s-PR" sz="2200" err="1">
                <a:latin typeface="Abadi Extra Light" panose="020B0204020104020204" pitchFamily="34" charset="0"/>
              </a:rPr>
              <a:t>generando</a:t>
            </a:r>
            <a:r>
              <a:rPr lang="en-US" altLang="es-PR" sz="2200">
                <a:latin typeface="Abadi Extra Light" panose="020B0204020104020204" pitchFamily="34" charset="0"/>
              </a:rPr>
              <a:t> </a:t>
            </a:r>
            <a:r>
              <a:rPr lang="en-US" altLang="es-PR" sz="2200" err="1">
                <a:latin typeface="Abadi Extra Light" panose="020B0204020104020204" pitchFamily="34" charset="0"/>
              </a:rPr>
              <a:t>Biogás</a:t>
            </a:r>
            <a:r>
              <a:rPr lang="en-US" altLang="es-PR" sz="2200">
                <a:latin typeface="Abadi Extra Light" panose="020B0204020104020204" pitchFamily="34" charset="0"/>
              </a:rPr>
              <a:t>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240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s-PR" sz="120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en-US" altLang="es-PR" sz="2200" spc="300">
                <a:solidFill>
                  <a:srgbClr val="905F06"/>
                </a:solidFill>
                <a:latin typeface="BureauGrotCond Medium" panose="02000606060000020004" pitchFamily="50" charset="0"/>
              </a:rPr>
              <a:t>BACTERIAS ACETOGÉNICAS:</a:t>
            </a:r>
          </a:p>
          <a:p>
            <a:pPr algn="ctr"/>
            <a:r>
              <a:rPr lang="en-US" altLang="es-PR" sz="2200">
                <a:latin typeface="Abadi Extra Light" panose="020B0204020104020204" pitchFamily="34" charset="0"/>
              </a:rPr>
              <a:t>Forman </a:t>
            </a:r>
            <a:r>
              <a:rPr lang="en-US" altLang="es-PR" sz="2200" i="1" err="1">
                <a:latin typeface="Abadi Extra Light" panose="020B0204020104020204" pitchFamily="34" charset="0"/>
              </a:rPr>
              <a:t>Ácido</a:t>
            </a:r>
            <a:r>
              <a:rPr lang="en-US" altLang="es-PR" sz="2200" i="1">
                <a:latin typeface="Abadi Extra Light" panose="020B0204020104020204" pitchFamily="34" charset="0"/>
              </a:rPr>
              <a:t> </a:t>
            </a:r>
            <a:r>
              <a:rPr lang="en-US" altLang="es-PR" sz="2200" i="1" err="1">
                <a:latin typeface="Abadi Extra Light" panose="020B0204020104020204" pitchFamily="34" charset="0"/>
              </a:rPr>
              <a:t>Acético</a:t>
            </a:r>
            <a:endParaRPr lang="en-US" altLang="es-PR" sz="2200" i="1">
              <a:latin typeface="Abadi Extra Light" panose="020B0204020104020204" pitchFamily="34" charset="0"/>
            </a:endParaRPr>
          </a:p>
          <a:p>
            <a:pPr algn="ctr"/>
            <a:endParaRPr lang="en-US" altLang="es-PR" sz="2400"/>
          </a:p>
          <a:p>
            <a:pPr algn="ctr"/>
            <a:r>
              <a:rPr lang="en-US" altLang="es-PR" sz="2200" spc="300">
                <a:solidFill>
                  <a:srgbClr val="905F06"/>
                </a:solidFill>
                <a:latin typeface="BureauGrotCond Medium" panose="02000606060000020004" pitchFamily="50" charset="0"/>
              </a:rPr>
              <a:t>BACTERIAS METANOGÉNICAS:</a:t>
            </a:r>
          </a:p>
          <a:p>
            <a:pPr algn="ctr"/>
            <a:r>
              <a:rPr lang="en-US" altLang="es-PR" sz="2200">
                <a:latin typeface="Abadi Extra Light" panose="020B0204020104020204" pitchFamily="34" charset="0"/>
              </a:rPr>
              <a:t>Forman </a:t>
            </a:r>
            <a:r>
              <a:rPr lang="en-US" altLang="es-PR" sz="2200" i="1" err="1">
                <a:latin typeface="Abadi Extra Light" panose="020B0204020104020204" pitchFamily="34" charset="0"/>
              </a:rPr>
              <a:t>Metano</a:t>
            </a:r>
            <a:endParaRPr lang="en-US" altLang="es-PR" sz="2200" i="1">
              <a:latin typeface="Abadi Extra Light" panose="020B02040201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0CC72A-F790-4B6D-837A-612A5DD04452}"/>
              </a:ext>
            </a:extLst>
          </p:cNvPr>
          <p:cNvSpPr txBox="1"/>
          <p:nvPr/>
        </p:nvSpPr>
        <p:spPr>
          <a:xfrm>
            <a:off x="2587086" y="3310382"/>
            <a:ext cx="1993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s-PR" sz="1800" err="1">
                <a:latin typeface="Abadi Extra Light" panose="020B0204020104020204" pitchFamily="34" charset="0"/>
              </a:rPr>
              <a:t>microorganismos</a:t>
            </a:r>
            <a:endParaRPr lang="en-US" altLang="es-PR" sz="1800">
              <a:latin typeface="Abadi Extra Light" panose="020B0204020104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s-PR" sz="1800" err="1">
                <a:latin typeface="Abadi Extra Light" panose="020B0204020104020204" pitchFamily="34" charset="0"/>
              </a:rPr>
              <a:t>anaeróbicos</a:t>
            </a:r>
            <a:endParaRPr lang="en-US" altLang="es-PR" sz="1800">
              <a:latin typeface="Abadi Extra Light" panose="020B02040201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24F1F1-5CB3-4516-9232-FC1F0627E36E}"/>
              </a:ext>
            </a:extLst>
          </p:cNvPr>
          <p:cNvSpPr/>
          <p:nvPr/>
        </p:nvSpPr>
        <p:spPr>
          <a:xfrm>
            <a:off x="5781040" y="1554480"/>
            <a:ext cx="6075680" cy="4419600"/>
          </a:xfrm>
          <a:prstGeom prst="rect">
            <a:avLst/>
          </a:prstGeom>
          <a:noFill/>
          <a:ln>
            <a:solidFill>
              <a:srgbClr val="905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BA586F-D85F-4940-A754-E23CD9CAE142}"/>
              </a:ext>
            </a:extLst>
          </p:cNvPr>
          <p:cNvSpPr/>
          <p:nvPr/>
        </p:nvSpPr>
        <p:spPr>
          <a:xfrm>
            <a:off x="5852160" y="1615440"/>
            <a:ext cx="5923280" cy="430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9EB2E-77BC-4310-B882-BEDA32A8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8" y="44625"/>
            <a:ext cx="12144672" cy="909189"/>
          </a:xfrm>
        </p:spPr>
        <p:txBody>
          <a:bodyPr/>
          <a:lstStyle/>
          <a:p>
            <a:pPr algn="ctr"/>
            <a:r>
              <a:rPr lang="es-PR" spc="300">
                <a:latin typeface="BureauGrotCond Medium" panose="02000606060000020004" pitchFamily="50" charset="0"/>
              </a:rPr>
              <a:t>DIGESTIÓN ANAERÓBICA EN BACARDI</a:t>
            </a:r>
            <a:endParaRPr lang="es-PR" spc="300" dirty="0">
              <a:latin typeface="BureauGrotCond Medium" panose="02000606060000020004" pitchFamily="50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F5F47-FEDA-44C6-87BE-5AE52B92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8350-DDDD-4DFA-B57C-DB750C53BC3F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48417178-37E8-4622-8D55-E0598C907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165" y="1916144"/>
            <a:ext cx="544131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334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Arial" pitchFamily="34" charset="0"/>
              <a:buChar char="•"/>
              <a:defRPr/>
            </a:pPr>
            <a:r>
              <a:rPr lang="es-PR" sz="2000">
                <a:latin typeface="Abadi Extra Light" panose="020B0204020104020204" pitchFamily="34" charset="0"/>
              </a:rPr>
              <a:t>Comenzó su desarrollo  en los 80’s.</a:t>
            </a:r>
          </a:p>
          <a:p>
            <a:pPr marL="0" indent="0">
              <a:defRPr/>
            </a:pPr>
            <a:endParaRPr lang="fr-CA" sz="2000" b="1">
              <a:latin typeface="Abadi Extra Light" panose="020B0204020104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PR" sz="2000">
                <a:latin typeface="Abadi Extra Light" panose="020B0204020104020204" pitchFamily="34" charset="0"/>
              </a:rPr>
              <a:t>Capacidad de Tratamiento de 1MM GPD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fr-CA" sz="2000">
              <a:latin typeface="Abadi Extra Light" panose="020B0204020104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PR" sz="2000">
                <a:latin typeface="Abadi Extra Light" panose="020B0204020104020204" pitchFamily="34" charset="0"/>
              </a:rPr>
              <a:t>El Sistema produce aproximadamente el 70% de la energía utilizada en la destilaría gracias a la utilización del Biogás.</a:t>
            </a:r>
          </a:p>
          <a:p>
            <a:pPr marL="0" indent="0">
              <a:defRPr/>
            </a:pPr>
            <a:endParaRPr lang="es-PR" sz="2000">
              <a:latin typeface="Abadi Extra Light" panose="020B0204020104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PR" sz="2000">
                <a:latin typeface="Abadi Extra Light" panose="020B0204020104020204" pitchFamily="34" charset="0"/>
              </a:rPr>
              <a:t>Logra reducir el consume de combustible fósil y la emisión de los gases de efecto invernadero o los </a:t>
            </a:r>
            <a:r>
              <a:rPr lang="es-PR" sz="2000" err="1">
                <a:latin typeface="Abadi Extra Light" panose="020B0204020104020204" pitchFamily="34" charset="0"/>
              </a:rPr>
              <a:t>GHGs</a:t>
            </a:r>
            <a:r>
              <a:rPr lang="es-PR" sz="2000">
                <a:latin typeface="Abadi Extra Light" panose="020B0204020104020204" pitchFamily="34" charset="0"/>
              </a:rPr>
              <a:t>.</a:t>
            </a:r>
            <a:endParaRPr lang="fr-CA" sz="2000">
              <a:latin typeface="Abadi Extra Light" panose="020B02040201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C0095D8-3AC1-4F0C-A88A-049613F45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6" y="1356637"/>
            <a:ext cx="5719444" cy="45968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18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ight Arrow 69">
            <a:extLst>
              <a:ext uri="{FF2B5EF4-FFF2-40B4-BE49-F238E27FC236}">
                <a16:creationId xmlns:a16="http://schemas.microsoft.com/office/drawing/2014/main" id="{E18989EF-CD8A-4988-AFC8-36029016D87E}"/>
              </a:ext>
            </a:extLst>
          </p:cNvPr>
          <p:cNvSpPr/>
          <p:nvPr/>
        </p:nvSpPr>
        <p:spPr bwMode="auto">
          <a:xfrm>
            <a:off x="8570914" y="2297430"/>
            <a:ext cx="1938337" cy="1974850"/>
          </a:xfrm>
          <a:prstGeom prst="rightArrow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27432" tIns="22860" rIns="0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616C8D-4830-4B7E-9232-37B828A5F100}"/>
              </a:ext>
            </a:extLst>
          </p:cNvPr>
          <p:cNvSpPr/>
          <p:nvPr/>
        </p:nvSpPr>
        <p:spPr>
          <a:xfrm>
            <a:off x="3816351" y="2565718"/>
            <a:ext cx="3584575" cy="2341562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Rectangle 51">
            <a:extLst>
              <a:ext uri="{FF2B5EF4-FFF2-40B4-BE49-F238E27FC236}">
                <a16:creationId xmlns:a16="http://schemas.microsoft.com/office/drawing/2014/main" id="{9C445743-F44B-45F3-9E53-EC55F4113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1" y="2956244"/>
            <a:ext cx="3546475" cy="16462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23556" name="Title 41">
            <a:extLst>
              <a:ext uri="{FF2B5EF4-FFF2-40B4-BE49-F238E27FC236}">
                <a16:creationId xmlns:a16="http://schemas.microsoft.com/office/drawing/2014/main" id="{52568353-F657-4492-824C-E26C646C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7" y="44625"/>
            <a:ext cx="12144673" cy="909189"/>
          </a:xfrm>
        </p:spPr>
        <p:txBody>
          <a:bodyPr>
            <a:noAutofit/>
          </a:bodyPr>
          <a:lstStyle/>
          <a:p>
            <a:pPr algn="ctr"/>
            <a:r>
              <a:rPr lang="en-US" altLang="es-PR" sz="2600" spc="300">
                <a:latin typeface="BureauGrotCond Medium" panose="02000606060000020004" pitchFamily="50" charset="0"/>
              </a:rPr>
              <a:t>DIAGRAMA ESQUEMÁTICO FLUJO DE MOSTO DE LOS DIGESTORES ANAERÓBICOS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2FF754-136A-4868-81F1-5C7A38D7D087}"/>
              </a:ext>
            </a:extLst>
          </p:cNvPr>
          <p:cNvCxnSpPr/>
          <p:nvPr/>
        </p:nvCxnSpPr>
        <p:spPr>
          <a:xfrm>
            <a:off x="3767138" y="2554605"/>
            <a:ext cx="0" cy="23891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210CE7-F19B-4EE3-AB1C-DCB224D675EA}"/>
              </a:ext>
            </a:extLst>
          </p:cNvPr>
          <p:cNvCxnSpPr/>
          <p:nvPr/>
        </p:nvCxnSpPr>
        <p:spPr>
          <a:xfrm>
            <a:off x="3779839" y="4919980"/>
            <a:ext cx="362108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51FFA1-55FA-4D42-8C73-42A15346F018}"/>
              </a:ext>
            </a:extLst>
          </p:cNvPr>
          <p:cNvCxnSpPr/>
          <p:nvPr/>
        </p:nvCxnSpPr>
        <p:spPr>
          <a:xfrm flipH="1">
            <a:off x="7424738" y="2578419"/>
            <a:ext cx="0" cy="236537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F750BD6D-1C5B-4FBD-B157-F4CC6A952BD0}"/>
              </a:ext>
            </a:extLst>
          </p:cNvPr>
          <p:cNvSpPr/>
          <p:nvPr/>
        </p:nvSpPr>
        <p:spPr>
          <a:xfrm>
            <a:off x="3670300" y="1992631"/>
            <a:ext cx="3841750" cy="1558925"/>
          </a:xfrm>
          <a:prstGeom prst="arc">
            <a:avLst>
              <a:gd name="adj1" fmla="val 11215444"/>
              <a:gd name="adj2" fmla="val 21152263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02171E-FA89-40E0-8F78-B97974DFFF9D}"/>
              </a:ext>
            </a:extLst>
          </p:cNvPr>
          <p:cNvCxnSpPr/>
          <p:nvPr/>
        </p:nvCxnSpPr>
        <p:spPr>
          <a:xfrm>
            <a:off x="3779838" y="2554605"/>
            <a:ext cx="365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Oval 148">
            <a:extLst>
              <a:ext uri="{FF2B5EF4-FFF2-40B4-BE49-F238E27FC236}">
                <a16:creationId xmlns:a16="http://schemas.microsoft.com/office/drawing/2014/main" id="{E71CE6A9-1FD2-49F2-8BD4-5674A45CC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578669"/>
            <a:ext cx="201612" cy="206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7830B7-A261-4C1F-857B-CEC3EDC3367E}"/>
              </a:ext>
            </a:extLst>
          </p:cNvPr>
          <p:cNvCxnSpPr/>
          <p:nvPr/>
        </p:nvCxnSpPr>
        <p:spPr>
          <a:xfrm>
            <a:off x="7643813" y="2335530"/>
            <a:ext cx="6350" cy="25908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1571F88-BF32-433C-BC4C-179613F6AD07}"/>
              </a:ext>
            </a:extLst>
          </p:cNvPr>
          <p:cNvCxnSpPr/>
          <p:nvPr/>
        </p:nvCxnSpPr>
        <p:spPr>
          <a:xfrm>
            <a:off x="7626350" y="2352993"/>
            <a:ext cx="3048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3760C6-0437-44FD-B78E-7CB072D1851B}"/>
              </a:ext>
            </a:extLst>
          </p:cNvPr>
          <p:cNvCxnSpPr/>
          <p:nvPr/>
        </p:nvCxnSpPr>
        <p:spPr>
          <a:xfrm>
            <a:off x="7632700" y="4931093"/>
            <a:ext cx="3048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C57B922-1D3B-45F8-A230-4D84D503AAEE}"/>
              </a:ext>
            </a:extLst>
          </p:cNvPr>
          <p:cNvCxnSpPr/>
          <p:nvPr/>
        </p:nvCxnSpPr>
        <p:spPr>
          <a:xfrm>
            <a:off x="7918450" y="2352994"/>
            <a:ext cx="6350" cy="25923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E7A2431-94ED-4688-9D91-511E96F338EC}"/>
              </a:ext>
            </a:extLst>
          </p:cNvPr>
          <p:cNvSpPr/>
          <p:nvPr/>
        </p:nvSpPr>
        <p:spPr>
          <a:xfrm>
            <a:off x="7680326" y="3846830"/>
            <a:ext cx="219075" cy="1060450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FC1EA034-9EFC-4DC6-8CC0-832BF9BFC7B2}"/>
              </a:ext>
            </a:extLst>
          </p:cNvPr>
          <p:cNvCxnSpPr/>
          <p:nvPr/>
        </p:nvCxnSpPr>
        <p:spPr>
          <a:xfrm>
            <a:off x="5619750" y="4748530"/>
            <a:ext cx="1062038" cy="439738"/>
          </a:xfrm>
          <a:prstGeom prst="bentConnector3">
            <a:avLst>
              <a:gd name="adj1" fmla="val -575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445B1539-B03B-4B7A-A2DF-B05FEB906FC2}"/>
              </a:ext>
            </a:extLst>
          </p:cNvPr>
          <p:cNvCxnSpPr/>
          <p:nvPr/>
        </p:nvCxnSpPr>
        <p:spPr>
          <a:xfrm rot="5400000" flipH="1" flipV="1">
            <a:off x="5266532" y="2907825"/>
            <a:ext cx="2609850" cy="1925637"/>
          </a:xfrm>
          <a:prstGeom prst="bentConnector3">
            <a:avLst>
              <a:gd name="adj1" fmla="val -46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457195F-679A-4EFA-9BD8-EE4CED279CA8}"/>
              </a:ext>
            </a:extLst>
          </p:cNvPr>
          <p:cNvCxnSpPr/>
          <p:nvPr/>
        </p:nvCxnSpPr>
        <p:spPr>
          <a:xfrm rot="5400000" flipH="1" flipV="1">
            <a:off x="7077076" y="3022918"/>
            <a:ext cx="1182687" cy="268288"/>
          </a:xfrm>
          <a:prstGeom prst="bentConnector3">
            <a:avLst>
              <a:gd name="adj1" fmla="val 100515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12C9EA70-D89F-4157-B208-B0EE6399D2BC}"/>
              </a:ext>
            </a:extLst>
          </p:cNvPr>
          <p:cNvCxnSpPr>
            <a:stCxn id="49" idx="2"/>
            <a:endCxn id="39" idx="0"/>
          </p:cNvCxnSpPr>
          <p:nvPr/>
        </p:nvCxnSpPr>
        <p:spPr>
          <a:xfrm rot="5400000" flipH="1" flipV="1">
            <a:off x="8344298" y="3974227"/>
            <a:ext cx="378618" cy="1487487"/>
          </a:xfrm>
          <a:prstGeom prst="bentConnector4">
            <a:avLst>
              <a:gd name="adj1" fmla="val -60377"/>
              <a:gd name="adj2" fmla="val 5963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59EABBF9-3667-4F4E-98C6-1095BF8F3279}"/>
              </a:ext>
            </a:extLst>
          </p:cNvPr>
          <p:cNvCxnSpPr/>
          <p:nvPr/>
        </p:nvCxnSpPr>
        <p:spPr>
          <a:xfrm rot="5400000" flipH="1" flipV="1">
            <a:off x="2469357" y="2620487"/>
            <a:ext cx="2352675" cy="585788"/>
          </a:xfrm>
          <a:prstGeom prst="bentConnector3">
            <a:avLst>
              <a:gd name="adj1" fmla="val 99741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35033E49-6AC8-4F30-9708-7EEEC69F9E6A}"/>
              </a:ext>
            </a:extLst>
          </p:cNvPr>
          <p:cNvCxnSpPr/>
          <p:nvPr/>
        </p:nvCxnSpPr>
        <p:spPr>
          <a:xfrm rot="16200000" flipV="1">
            <a:off x="3187700" y="4157980"/>
            <a:ext cx="781050" cy="450850"/>
          </a:xfrm>
          <a:prstGeom prst="bentConnector3">
            <a:avLst>
              <a:gd name="adj1" fmla="val -1563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A9821744-9319-4E8C-AA6C-25FC13E64B52}"/>
              </a:ext>
            </a:extLst>
          </p:cNvPr>
          <p:cNvCxnSpPr/>
          <p:nvPr/>
        </p:nvCxnSpPr>
        <p:spPr>
          <a:xfrm>
            <a:off x="3475039" y="1737044"/>
            <a:ext cx="2035175" cy="439737"/>
          </a:xfrm>
          <a:prstGeom prst="bentConnector3">
            <a:avLst>
              <a:gd name="adj1" fmla="val 100299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DF765BF8-C539-470B-B099-2BF8FCAE3D18}"/>
              </a:ext>
            </a:extLst>
          </p:cNvPr>
          <p:cNvCxnSpPr/>
          <p:nvPr/>
        </p:nvCxnSpPr>
        <p:spPr>
          <a:xfrm>
            <a:off x="5492751" y="1730693"/>
            <a:ext cx="1298575" cy="665162"/>
          </a:xfrm>
          <a:prstGeom prst="bentConnector3">
            <a:avLst>
              <a:gd name="adj1" fmla="val 2113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F5CF64C5-FA69-4E21-8033-56E872FC82D3}"/>
              </a:ext>
            </a:extLst>
          </p:cNvPr>
          <p:cNvCxnSpPr/>
          <p:nvPr/>
        </p:nvCxnSpPr>
        <p:spPr>
          <a:xfrm rot="10800000" flipV="1">
            <a:off x="4095750" y="2408556"/>
            <a:ext cx="1841500" cy="377825"/>
          </a:xfrm>
          <a:prstGeom prst="bentConnector3">
            <a:avLst>
              <a:gd name="adj1" fmla="val 99669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C41FD7B6-41DE-4BEE-A820-657B811F0C44}"/>
              </a:ext>
            </a:extLst>
          </p:cNvPr>
          <p:cNvCxnSpPr/>
          <p:nvPr/>
        </p:nvCxnSpPr>
        <p:spPr>
          <a:xfrm>
            <a:off x="4181475" y="2408556"/>
            <a:ext cx="890588" cy="341313"/>
          </a:xfrm>
          <a:prstGeom prst="bentConnector3">
            <a:avLst>
              <a:gd name="adj1" fmla="val 99315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7E0F4BDD-0C50-4987-8C36-89C648F5ACA8}"/>
              </a:ext>
            </a:extLst>
          </p:cNvPr>
          <p:cNvCxnSpPr/>
          <p:nvPr/>
        </p:nvCxnSpPr>
        <p:spPr>
          <a:xfrm>
            <a:off x="5065714" y="2402206"/>
            <a:ext cx="890587" cy="341313"/>
          </a:xfrm>
          <a:prstGeom prst="bentConnector3">
            <a:avLst>
              <a:gd name="adj1" fmla="val 99315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37FC7916-E7AB-4EE3-A96E-5816B21EB813}"/>
              </a:ext>
            </a:extLst>
          </p:cNvPr>
          <p:cNvCxnSpPr/>
          <p:nvPr/>
        </p:nvCxnSpPr>
        <p:spPr>
          <a:xfrm>
            <a:off x="5894389" y="2402206"/>
            <a:ext cx="890587" cy="341313"/>
          </a:xfrm>
          <a:prstGeom prst="bentConnector3">
            <a:avLst>
              <a:gd name="adj1" fmla="val 99315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DA34E178-10A3-4884-BE4C-C5F9C024C67D}"/>
              </a:ext>
            </a:extLst>
          </p:cNvPr>
          <p:cNvCxnSpPr/>
          <p:nvPr/>
        </p:nvCxnSpPr>
        <p:spPr>
          <a:xfrm rot="5400000" flipH="1" flipV="1">
            <a:off x="2273301" y="4035743"/>
            <a:ext cx="1354137" cy="414338"/>
          </a:xfrm>
          <a:prstGeom prst="bentConnector3">
            <a:avLst>
              <a:gd name="adj1" fmla="val 100450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>
            <a:extLst>
              <a:ext uri="{FF2B5EF4-FFF2-40B4-BE49-F238E27FC236}">
                <a16:creationId xmlns:a16="http://schemas.microsoft.com/office/drawing/2014/main" id="{CF808E18-5311-49B6-8D4A-B9B732E59031}"/>
              </a:ext>
            </a:extLst>
          </p:cNvPr>
          <p:cNvCxnSpPr/>
          <p:nvPr/>
        </p:nvCxnSpPr>
        <p:spPr>
          <a:xfrm rot="5400000" flipH="1" flipV="1">
            <a:off x="2395538" y="2608581"/>
            <a:ext cx="1328738" cy="585787"/>
          </a:xfrm>
          <a:prstGeom prst="bentConnector3">
            <a:avLst>
              <a:gd name="adj1" fmla="val 459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>
            <a:extLst>
              <a:ext uri="{FF2B5EF4-FFF2-40B4-BE49-F238E27FC236}">
                <a16:creationId xmlns:a16="http://schemas.microsoft.com/office/drawing/2014/main" id="{F83B34F8-195C-49BC-828F-B4870CBD6395}"/>
              </a:ext>
            </a:extLst>
          </p:cNvPr>
          <p:cNvCxnSpPr/>
          <p:nvPr/>
        </p:nvCxnSpPr>
        <p:spPr>
          <a:xfrm rot="5400000" flipH="1" flipV="1">
            <a:off x="1969294" y="4401662"/>
            <a:ext cx="792163" cy="755650"/>
          </a:xfrm>
          <a:prstGeom prst="bentConnector3">
            <a:avLst>
              <a:gd name="adj1" fmla="val 2308"/>
            </a:avLst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Freeform 147">
            <a:extLst>
              <a:ext uri="{FF2B5EF4-FFF2-40B4-BE49-F238E27FC236}">
                <a16:creationId xmlns:a16="http://schemas.microsoft.com/office/drawing/2014/main" id="{0F25536A-C90A-4119-8292-DFAABAF633E5}"/>
              </a:ext>
            </a:extLst>
          </p:cNvPr>
          <p:cNvSpPr>
            <a:spLocks/>
          </p:cNvSpPr>
          <p:nvPr/>
        </p:nvSpPr>
        <p:spPr bwMode="auto">
          <a:xfrm>
            <a:off x="3406776" y="4767580"/>
            <a:ext cx="250825" cy="139700"/>
          </a:xfrm>
          <a:custGeom>
            <a:avLst/>
            <a:gdLst>
              <a:gd name="T0" fmla="*/ 90 w 595"/>
              <a:gd name="T1" fmla="*/ 41 h 293"/>
              <a:gd name="T2" fmla="*/ 68 w 595"/>
              <a:gd name="T3" fmla="*/ 0 h 293"/>
              <a:gd name="T4" fmla="*/ 22 w 595"/>
              <a:gd name="T5" fmla="*/ 0 h 293"/>
              <a:gd name="T6" fmla="*/ 0 w 595"/>
              <a:gd name="T7" fmla="*/ 41 h 293"/>
              <a:gd name="T8" fmla="*/ 90 w 595"/>
              <a:gd name="T9" fmla="*/ 41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5"/>
              <a:gd name="T16" fmla="*/ 0 h 293"/>
              <a:gd name="T17" fmla="*/ 595 w 595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5" h="293">
                <a:moveTo>
                  <a:pt x="595" y="293"/>
                </a:moveTo>
                <a:lnTo>
                  <a:pt x="446" y="0"/>
                </a:lnTo>
                <a:lnTo>
                  <a:pt x="149" y="0"/>
                </a:lnTo>
                <a:lnTo>
                  <a:pt x="0" y="293"/>
                </a:lnTo>
                <a:lnTo>
                  <a:pt x="595" y="29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889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172" name="Freeform 147">
            <a:extLst>
              <a:ext uri="{FF2B5EF4-FFF2-40B4-BE49-F238E27FC236}">
                <a16:creationId xmlns:a16="http://schemas.microsoft.com/office/drawing/2014/main" id="{73E85F11-7E6F-40F1-8264-050B3E78124F}"/>
              </a:ext>
            </a:extLst>
          </p:cNvPr>
          <p:cNvSpPr>
            <a:spLocks/>
          </p:cNvSpPr>
          <p:nvPr/>
        </p:nvSpPr>
        <p:spPr bwMode="auto">
          <a:xfrm>
            <a:off x="2327276" y="5164455"/>
            <a:ext cx="250825" cy="139700"/>
          </a:xfrm>
          <a:custGeom>
            <a:avLst/>
            <a:gdLst>
              <a:gd name="T0" fmla="*/ 90 w 595"/>
              <a:gd name="T1" fmla="*/ 41 h 293"/>
              <a:gd name="T2" fmla="*/ 68 w 595"/>
              <a:gd name="T3" fmla="*/ 0 h 293"/>
              <a:gd name="T4" fmla="*/ 22 w 595"/>
              <a:gd name="T5" fmla="*/ 0 h 293"/>
              <a:gd name="T6" fmla="*/ 0 w 595"/>
              <a:gd name="T7" fmla="*/ 41 h 293"/>
              <a:gd name="T8" fmla="*/ 90 w 595"/>
              <a:gd name="T9" fmla="*/ 41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5"/>
              <a:gd name="T16" fmla="*/ 0 h 293"/>
              <a:gd name="T17" fmla="*/ 595 w 595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5" h="293">
                <a:moveTo>
                  <a:pt x="595" y="293"/>
                </a:moveTo>
                <a:lnTo>
                  <a:pt x="446" y="0"/>
                </a:lnTo>
                <a:lnTo>
                  <a:pt x="149" y="0"/>
                </a:lnTo>
                <a:lnTo>
                  <a:pt x="0" y="293"/>
                </a:lnTo>
                <a:lnTo>
                  <a:pt x="595" y="29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889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173" name="Oval 148">
            <a:extLst>
              <a:ext uri="{FF2B5EF4-FFF2-40B4-BE49-F238E27FC236}">
                <a16:creationId xmlns:a16="http://schemas.microsoft.com/office/drawing/2014/main" id="{D9CCC4AB-1DE7-4D31-9082-CD29A5FD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676" y="4950144"/>
            <a:ext cx="201613" cy="2063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23586" name="Rectangle 176">
            <a:extLst>
              <a:ext uri="{FF2B5EF4-FFF2-40B4-BE49-F238E27FC236}">
                <a16:creationId xmlns:a16="http://schemas.microsoft.com/office/drawing/2014/main" id="{4161FDCF-553C-416F-8F70-E6AB5E5BF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4945380"/>
            <a:ext cx="865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800">
                <a:solidFill>
                  <a:srgbClr val="000000"/>
                </a:solidFill>
                <a:cs typeface="Arial" panose="020B0604020202020204" pitchFamily="34" charset="0"/>
              </a:rPr>
              <a:t>Recirculation pumps</a:t>
            </a:r>
          </a:p>
        </p:txBody>
      </p:sp>
      <p:sp>
        <p:nvSpPr>
          <p:cNvPr id="23587" name="Rectangle 177">
            <a:extLst>
              <a:ext uri="{FF2B5EF4-FFF2-40B4-BE49-F238E27FC236}">
                <a16:creationId xmlns:a16="http://schemas.microsoft.com/office/drawing/2014/main" id="{4F8AAB22-11F8-4DA1-9D4F-1EBCBF54A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301" y="4854893"/>
            <a:ext cx="866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800">
                <a:solidFill>
                  <a:srgbClr val="000000"/>
                </a:solidFill>
                <a:cs typeface="Arial" panose="020B0604020202020204" pitchFamily="34" charset="0"/>
              </a:rPr>
              <a:t>Effluent pumps</a:t>
            </a:r>
          </a:p>
        </p:txBody>
      </p:sp>
      <p:sp>
        <p:nvSpPr>
          <p:cNvPr id="23588" name="Rectangle 178">
            <a:extLst>
              <a:ext uri="{FF2B5EF4-FFF2-40B4-BE49-F238E27FC236}">
                <a16:creationId xmlns:a16="http://schemas.microsoft.com/office/drawing/2014/main" id="{9961EBD7-FE27-4219-AE45-761F8F7CF459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219325" y="5356544"/>
            <a:ext cx="450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800">
                <a:solidFill>
                  <a:srgbClr val="000000"/>
                </a:solidFill>
                <a:cs typeface="Arial" panose="020B0604020202020204" pitchFamily="34" charset="0"/>
              </a:rPr>
              <a:t>Feed pump</a:t>
            </a:r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4B9757B6-E515-4A44-8B1F-FCAF111E4A8D}"/>
              </a:ext>
            </a:extLst>
          </p:cNvPr>
          <p:cNvSpPr/>
          <p:nvPr/>
        </p:nvSpPr>
        <p:spPr>
          <a:xfrm rot="16200000">
            <a:off x="9454357" y="3912712"/>
            <a:ext cx="877887" cy="1231900"/>
          </a:xfrm>
          <a:prstGeom prst="downArrow">
            <a:avLst/>
          </a:prstGeom>
          <a:solidFill>
            <a:srgbClr val="99663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TextBox 220">
            <a:extLst>
              <a:ext uri="{FF2B5EF4-FFF2-40B4-BE49-F238E27FC236}">
                <a16:creationId xmlns:a16="http://schemas.microsoft.com/office/drawing/2014/main" id="{5C0AC740-AC84-45F6-A44B-C2F4E9E32A0C}"/>
              </a:ext>
            </a:extLst>
          </p:cNvPr>
          <p:cNvSpPr txBox="1"/>
          <p:nvPr/>
        </p:nvSpPr>
        <p:spPr>
          <a:xfrm>
            <a:off x="9271001" y="4383406"/>
            <a:ext cx="1019175" cy="315913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Effluent 002 Outfall Station</a:t>
            </a:r>
          </a:p>
        </p:txBody>
      </p:sp>
      <p:sp>
        <p:nvSpPr>
          <p:cNvPr id="144" name="Freeform 147">
            <a:extLst>
              <a:ext uri="{FF2B5EF4-FFF2-40B4-BE49-F238E27FC236}">
                <a16:creationId xmlns:a16="http://schemas.microsoft.com/office/drawing/2014/main" id="{98091EBF-1581-49BE-8489-E5AE3E3B5066}"/>
              </a:ext>
            </a:extLst>
          </p:cNvPr>
          <p:cNvSpPr>
            <a:spLocks/>
          </p:cNvSpPr>
          <p:nvPr/>
        </p:nvSpPr>
        <p:spPr bwMode="auto">
          <a:xfrm>
            <a:off x="8520114" y="4543743"/>
            <a:ext cx="503237" cy="241300"/>
          </a:xfrm>
          <a:custGeom>
            <a:avLst/>
            <a:gdLst>
              <a:gd name="T0" fmla="*/ 90 w 595"/>
              <a:gd name="T1" fmla="*/ 41 h 293"/>
              <a:gd name="T2" fmla="*/ 68 w 595"/>
              <a:gd name="T3" fmla="*/ 0 h 293"/>
              <a:gd name="T4" fmla="*/ 22 w 595"/>
              <a:gd name="T5" fmla="*/ 0 h 293"/>
              <a:gd name="T6" fmla="*/ 0 w 595"/>
              <a:gd name="T7" fmla="*/ 41 h 293"/>
              <a:gd name="T8" fmla="*/ 90 w 595"/>
              <a:gd name="T9" fmla="*/ 41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5"/>
              <a:gd name="T16" fmla="*/ 0 h 293"/>
              <a:gd name="T17" fmla="*/ 595 w 595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5" h="293">
                <a:moveTo>
                  <a:pt x="595" y="293"/>
                </a:moveTo>
                <a:lnTo>
                  <a:pt x="446" y="0"/>
                </a:lnTo>
                <a:lnTo>
                  <a:pt x="149" y="0"/>
                </a:lnTo>
                <a:lnTo>
                  <a:pt x="0" y="293"/>
                </a:lnTo>
                <a:lnTo>
                  <a:pt x="595" y="29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889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145" name="Oval 148">
            <a:extLst>
              <a:ext uri="{FF2B5EF4-FFF2-40B4-BE49-F238E27FC236}">
                <a16:creationId xmlns:a16="http://schemas.microsoft.com/office/drawing/2014/main" id="{A6169B03-7C6C-4BD3-AC45-055F8BB8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4215130"/>
            <a:ext cx="382588" cy="3683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23593" name="TextBox 53">
            <a:extLst>
              <a:ext uri="{FF2B5EF4-FFF2-40B4-BE49-F238E27FC236}">
                <a16:creationId xmlns:a16="http://schemas.microsoft.com/office/drawing/2014/main" id="{C887A87B-B5A9-43D3-A328-9DBE7847F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3407093"/>
            <a:ext cx="11572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1200"/>
              <a:t>Fixed Media</a:t>
            </a:r>
          </a:p>
        </p:txBody>
      </p:sp>
      <p:sp>
        <p:nvSpPr>
          <p:cNvPr id="23594" name="TextBox 165">
            <a:extLst>
              <a:ext uri="{FF2B5EF4-FFF2-40B4-BE49-F238E27FC236}">
                <a16:creationId xmlns:a16="http://schemas.microsoft.com/office/drawing/2014/main" id="{BDC679D8-6595-47A6-AE87-FB69BD41A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4553268"/>
            <a:ext cx="78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800" b="1"/>
              <a:t>From Holding Tank</a:t>
            </a:r>
          </a:p>
        </p:txBody>
      </p:sp>
      <p:cxnSp>
        <p:nvCxnSpPr>
          <p:cNvPr id="43" name="Elbow Connector 60">
            <a:extLst>
              <a:ext uri="{FF2B5EF4-FFF2-40B4-BE49-F238E27FC236}">
                <a16:creationId xmlns:a16="http://schemas.microsoft.com/office/drawing/2014/main" id="{7A03C3FE-DE8B-4D5A-8BD1-9D09E45E0B2E}"/>
              </a:ext>
            </a:extLst>
          </p:cNvPr>
          <p:cNvCxnSpPr/>
          <p:nvPr/>
        </p:nvCxnSpPr>
        <p:spPr>
          <a:xfrm flipV="1">
            <a:off x="5962651" y="1530668"/>
            <a:ext cx="2157413" cy="474662"/>
          </a:xfrm>
          <a:prstGeom prst="bentConnector3">
            <a:avLst>
              <a:gd name="adj1" fmla="val -865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61">
            <a:extLst>
              <a:ext uri="{FF2B5EF4-FFF2-40B4-BE49-F238E27FC236}">
                <a16:creationId xmlns:a16="http://schemas.microsoft.com/office/drawing/2014/main" id="{FDF72A6F-FF6D-4B3D-BD19-6F740B854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1" y="2956243"/>
            <a:ext cx="162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PR" sz="1200" b="1"/>
              <a:t>Digester Gas to Nash Compressor</a:t>
            </a:r>
          </a:p>
        </p:txBody>
      </p:sp>
      <p:cxnSp>
        <p:nvCxnSpPr>
          <p:cNvPr id="52" name="Elbow Connector 71">
            <a:extLst>
              <a:ext uri="{FF2B5EF4-FFF2-40B4-BE49-F238E27FC236}">
                <a16:creationId xmlns:a16="http://schemas.microsoft.com/office/drawing/2014/main" id="{F9245E06-B560-4461-BFBF-4FA5FA6A180C}"/>
              </a:ext>
            </a:extLst>
          </p:cNvPr>
          <p:cNvCxnSpPr/>
          <p:nvPr/>
        </p:nvCxnSpPr>
        <p:spPr>
          <a:xfrm rot="16200000" flipH="1">
            <a:off x="7492207" y="2133124"/>
            <a:ext cx="1706562" cy="476250"/>
          </a:xfrm>
          <a:prstGeom prst="bentConnector3">
            <a:avLst>
              <a:gd name="adj1" fmla="val 100000"/>
            </a:avLst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5"/>
            <a:ext cx="12192000" cy="909189"/>
          </a:xfrm>
        </p:spPr>
        <p:txBody>
          <a:bodyPr>
            <a:normAutofit/>
          </a:bodyPr>
          <a:lstStyle/>
          <a:p>
            <a:pPr algn="ctr"/>
            <a:r>
              <a:rPr lang="en-US" sz="2500" spc="300">
                <a:latin typeface="BureauGrotCond Medium" panose="02000606060000020004" pitchFamily="50" charset="0"/>
              </a:rPr>
              <a:t>¿ POR QUÉ LOS DIGESTORES SIGUEN SIENDO LA MAJOR TECNOLOGÍA APLICADA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8350-DDDD-4DFA-B57C-DB750C53BC3F}" type="slidenum">
              <a:rPr lang="en-US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31470" y="4524148"/>
            <a:ext cx="11860530" cy="1719875"/>
          </a:xfr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indent="0">
              <a:buNone/>
            </a:pPr>
            <a:endParaRPr lang="en-US">
              <a:latin typeface="BureauGrotCond Medium" panose="02000606060000020004" pitchFamily="50" charset="0"/>
            </a:endParaRPr>
          </a:p>
          <a:p>
            <a:pPr marL="57150" indent="0">
              <a:buNone/>
            </a:pPr>
            <a:r>
              <a:rPr lang="es-PR" sz="2200" spc="300">
                <a:solidFill>
                  <a:schemeClr val="tx1"/>
                </a:solidFill>
                <a:latin typeface="BureauGrotCond Medium" panose="02000606060000020004" pitchFamily="50" charset="0"/>
              </a:rPr>
              <a:t>IMPORTANTE CONSIDERAR:  </a:t>
            </a:r>
            <a:r>
              <a:rPr lang="es-PR">
                <a:latin typeface="BureauGrotCond Medium" panose="02000606060000020004" pitchFamily="50" charset="0"/>
              </a:rPr>
              <a:t>	</a:t>
            </a:r>
            <a:r>
              <a:rPr lang="es-PR">
                <a:solidFill>
                  <a:schemeClr val="tx1"/>
                </a:solidFill>
                <a:latin typeface="BureauGrotCond Medium" panose="02000606060000020004" pitchFamily="50" charset="0"/>
              </a:rPr>
              <a:t>                   </a:t>
            </a:r>
            <a:r>
              <a:rPr lang="es-PR">
                <a:solidFill>
                  <a:schemeClr val="tx1"/>
                </a:solidFill>
                <a:latin typeface="Abadi Extra Light" panose="020B0204020104020204" pitchFamily="34" charset="0"/>
              </a:rPr>
              <a:t>La masa no se crea ni se destruye, solo se </a:t>
            </a:r>
            <a:r>
              <a:rPr lang="es-PR" b="1" u="sng">
                <a:solidFill>
                  <a:schemeClr val="tx1"/>
                </a:solidFill>
                <a:latin typeface="Abadi Extra Light" panose="020B0204020104020204" pitchFamily="34" charset="0"/>
              </a:rPr>
              <a:t>transforma</a:t>
            </a:r>
            <a:endParaRPr lang="es-PR" sz="2100" b="1" u="sng">
              <a:solidFill>
                <a:schemeClr val="tx1"/>
              </a:solidFill>
              <a:latin typeface="Abadi Extra Light" panose="020B0204020104020204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				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Desperdicio</a:t>
            </a: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Sólido</a:t>
            </a: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 – Relleno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Sanitario</a:t>
            </a:r>
            <a:endParaRPr lang="en-US" sz="2100">
              <a:solidFill>
                <a:schemeClr val="tx1"/>
              </a:solidFill>
              <a:latin typeface="Abadi Extra Light" panose="020B0204020104020204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				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Desperdicio</a:t>
            </a: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Líquido</a:t>
            </a: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 – 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Descarga</a:t>
            </a:r>
            <a:endParaRPr lang="en-US" sz="2100">
              <a:solidFill>
                <a:schemeClr val="tx1"/>
              </a:solidFill>
              <a:latin typeface="Abadi Extra Light" panose="020B0204020104020204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				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Desperdicio</a:t>
            </a:r>
            <a:r>
              <a:rPr lang="en-US" sz="2100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 Gas – </a:t>
            </a:r>
            <a:r>
              <a:rPr lang="en-US" sz="2100" err="1">
                <a:solidFill>
                  <a:schemeClr val="tx1"/>
                </a:solidFill>
                <a:latin typeface="Abadi Extra Light" panose="020B0204020104020204" pitchFamily="34" charset="0"/>
                <a:cs typeface="Arial" pitchFamily="34" charset="0"/>
              </a:rPr>
              <a:t>Emisiones</a:t>
            </a:r>
            <a:endParaRPr lang="en-US" sz="2100">
              <a:solidFill>
                <a:schemeClr val="tx1"/>
              </a:solidFill>
              <a:latin typeface="Abadi Extra Light" panose="020B0204020104020204" pitchFamily="34" charset="0"/>
              <a:cs typeface="Arial" pitchFamily="34" charset="0"/>
            </a:endParaRPr>
          </a:p>
          <a:p>
            <a:pPr marL="57150" indent="0">
              <a:buNone/>
            </a:pPr>
            <a:endParaRPr lang="en-US" u="sng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ureauGrotCond Medium" panose="02000606060000020004" pitchFamily="50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231763"/>
            <a:ext cx="6305024" cy="301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9F8E00-0744-43E9-B22A-1EF6ED0CC4C1}"/>
              </a:ext>
            </a:extLst>
          </p:cNvPr>
          <p:cNvSpPr txBox="1"/>
          <p:nvPr/>
        </p:nvSpPr>
        <p:spPr>
          <a:xfrm>
            <a:off x="331470" y="2416695"/>
            <a:ext cx="43319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PR" sz="2000" spc="300">
                <a:latin typeface="BureauGrotCond Medium" panose="02000606060000020004" pitchFamily="50" charset="0"/>
              </a:rPr>
              <a:t>EVALUACIÓN DE TECNOLOGÍAS: </a:t>
            </a:r>
            <a:br>
              <a:rPr lang="en-US" sz="2000" spc="300">
                <a:latin typeface="BureauGrotCond Medium" panose="02000606060000020004" pitchFamily="50" charset="0"/>
              </a:rPr>
            </a:br>
            <a:endParaRPr lang="en-US" sz="2000" spc="300">
              <a:latin typeface="BureauGrotCond Medium" panose="0200060606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722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231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Abadi Extra Light</vt:lpstr>
      <vt:lpstr>Arial</vt:lpstr>
      <vt:lpstr>BureauGrotCond Medium</vt:lpstr>
      <vt:lpstr>Calibri</vt:lpstr>
      <vt:lpstr>Cambria</vt:lpstr>
      <vt:lpstr>Wingdings</vt:lpstr>
      <vt:lpstr>1_Office Theme</vt:lpstr>
      <vt:lpstr>DIGESTIÓN ANAERÓBICA</vt:lpstr>
      <vt:lpstr>AGENDA</vt:lpstr>
      <vt:lpstr>TRATAMIENTO DIGESTION ANAERÓBICA</vt:lpstr>
      <vt:lpstr>DIGESTIÓN ANAERÓBICA EN BACARDI</vt:lpstr>
      <vt:lpstr>DIAGRAMA ESQUEMÁTICO FLUJO DE MOSTO DE LOS DIGESTORES ANAERÓBICOS</vt:lpstr>
      <vt:lpstr>¿ POR QUÉ LOS DIGESTORES SIGUEN SIENDO LA MAJOR TECNOLOGÍA APLICADA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Magaly Feliciano Lozada</dc:creator>
  <cp:lastModifiedBy>Gustavo Mendez Santos</cp:lastModifiedBy>
  <cp:revision>3</cp:revision>
  <dcterms:created xsi:type="dcterms:W3CDTF">2021-08-03T23:47:18Z</dcterms:created>
  <dcterms:modified xsi:type="dcterms:W3CDTF">2021-08-04T03:18:00Z</dcterms:modified>
</cp:coreProperties>
</file>